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Lst>
  <p:sldSz cy="5143500" cx="9144000"/>
  <p:notesSz cx="6858000" cy="9144000"/>
  <p:embeddedFontLst>
    <p:embeddedFont>
      <p:font typeface="Source Code Pro"/>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SourceCodePro-regular.fntdata"/><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SourceCodePro-italic.fntdata"/><Relationship Id="rId63" Type="http://schemas.openxmlformats.org/officeDocument/2006/relationships/font" Target="fonts/SourceCodePro-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SourceCodePro-bold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c96acf3bd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c96acf3bd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c97d83da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c97d83da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c97d83da2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c97d83da2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c97d83da2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c97d83da2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c97d83da2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c97d83da2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c97d83da2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c97d83da2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c97d83da2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c97d83da2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c97d83da2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c97d83da2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c97d83da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c97d83da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c97d83da2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c97d83da2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c96acf3bd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c96acf3bd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c97d83da2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c97d83da2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c97d83da2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c97d83da2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c97d83da2f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c97d83da2f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c97d83da2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c97d83da2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c97d83da2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c97d83da2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c97d83da2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c97d83da2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c97d83da2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c97d83da2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c97d83da2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c97d83da2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c97d83da2f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c97d83da2f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c97d83da2f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c97d83da2f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c97d83da2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c97d83da2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c97d83da2f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c97d83da2f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c97d83da2f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c97d83da2f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c97d83da2f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c97d83da2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c97d83da2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c97d83da2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c97d83da2f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c97d83da2f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c97d83da2f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c97d83da2f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c97d83da2f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c97d83da2f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c97d83da2f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c97d83da2f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c97d83da2f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c97d83da2f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c97d83da2f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c97d83da2f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c96acf3b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c96acf3b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c97d83da2f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c97d83da2f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c97d83da2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c97d83da2f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c97d83da2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c97d83da2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c97d83da2f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c97d83da2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c97d83da2f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c97d83da2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c97d83da2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c97d83da2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c97d83da2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c97d83da2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c97d83da2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c97d83da2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c97d83da2f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c97d83da2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c97d83da2f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c97d83da2f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c97d83da2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c97d83da2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c97d83da2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c97d83da2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c97d83da2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c97d83da2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c97d83da2f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c97d83da2f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c97d83da2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c97d83da2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c97d83da2f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c97d83da2f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c97d83da2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c97d83da2f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c97d83da2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c97d83da2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c96acf3bd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c96acf3bd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c96acf3b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c96acf3b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c96acf3bd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c96acf3bd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c97d83da2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c97d83da2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wireshark.org/download.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hyperlink" Target="https://www.geeksforgeeks.org/how-to-install-make-on-ubunt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7.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1.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519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i="1" lang="en" u="sng">
                <a:solidFill>
                  <a:srgbClr val="741B47"/>
                </a:solidFill>
              </a:rPr>
              <a:t>Computer Networks (Lab1)</a:t>
            </a:r>
            <a:endParaRPr b="1" i="1" u="sng">
              <a:solidFill>
                <a:srgbClr val="741B47"/>
              </a:solidFill>
            </a:endParaRPr>
          </a:p>
        </p:txBody>
      </p:sp>
      <p:sp>
        <p:nvSpPr>
          <p:cNvPr id="55" name="Google Shape;55;p13"/>
          <p:cNvSpPr txBox="1"/>
          <p:nvPr>
            <p:ph idx="1" type="subTitle"/>
          </p:nvPr>
        </p:nvSpPr>
        <p:spPr>
          <a:xfrm>
            <a:off x="311700" y="12339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600">
                <a:solidFill>
                  <a:srgbClr val="351C75"/>
                </a:solidFill>
                <a:latin typeface="Times New Roman"/>
                <a:ea typeface="Times New Roman"/>
                <a:cs typeface="Times New Roman"/>
                <a:sym typeface="Times New Roman"/>
              </a:rPr>
              <a:t>Basic CN commands &amp; </a:t>
            </a:r>
            <a:r>
              <a:rPr lang="en" sz="3600">
                <a:solidFill>
                  <a:srgbClr val="351C75"/>
                </a:solidFill>
                <a:latin typeface="Times New Roman"/>
                <a:ea typeface="Times New Roman"/>
                <a:cs typeface="Times New Roman"/>
                <a:sym typeface="Times New Roman"/>
              </a:rPr>
              <a:t> Wireshark Software</a:t>
            </a:r>
            <a:endParaRPr sz="3600">
              <a:solidFill>
                <a:srgbClr val="351C75"/>
              </a:solidFill>
              <a:latin typeface="Times New Roman"/>
              <a:ea typeface="Times New Roman"/>
              <a:cs typeface="Times New Roman"/>
              <a:sym typeface="Times New Roman"/>
            </a:endParaRPr>
          </a:p>
        </p:txBody>
      </p:sp>
      <p:sp>
        <p:nvSpPr>
          <p:cNvPr id="56" name="Google Shape;56;p13"/>
          <p:cNvSpPr txBox="1"/>
          <p:nvPr/>
        </p:nvSpPr>
        <p:spPr>
          <a:xfrm>
            <a:off x="473600" y="2026525"/>
            <a:ext cx="83061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List of basic CN Commands:</a:t>
            </a:r>
            <a:endParaRPr/>
          </a:p>
          <a:p>
            <a:pPr indent="-317500" lvl="0" marL="457200" rtl="0" algn="l">
              <a:spcBef>
                <a:spcPts val="0"/>
              </a:spcBef>
              <a:spcAft>
                <a:spcPts val="0"/>
              </a:spcAft>
              <a:buSzPts val="1400"/>
              <a:buAutoNum type="arabicParenR"/>
            </a:pPr>
            <a:r>
              <a:rPr lang="en"/>
              <a:t>Ping </a:t>
            </a:r>
            <a:r>
              <a:rPr lang="en">
                <a:solidFill>
                  <a:schemeClr val="dk1"/>
                </a:solidFill>
              </a:rPr>
              <a:t>command </a:t>
            </a:r>
            <a:endParaRPr/>
          </a:p>
          <a:p>
            <a:pPr indent="-317500" lvl="0" marL="457200" rtl="0" algn="l">
              <a:spcBef>
                <a:spcPts val="0"/>
              </a:spcBef>
              <a:spcAft>
                <a:spcPts val="0"/>
              </a:spcAft>
              <a:buSzPts val="1400"/>
              <a:buAutoNum type="arabicParenR"/>
            </a:pPr>
            <a:r>
              <a:rPr lang="en"/>
              <a:t>Ifconfig command</a:t>
            </a:r>
            <a:r>
              <a:rPr lang="en"/>
              <a:t> </a:t>
            </a:r>
            <a:endParaRPr/>
          </a:p>
          <a:p>
            <a:pPr indent="-317500" lvl="0" marL="457200" rtl="0" algn="l">
              <a:spcBef>
                <a:spcPts val="0"/>
              </a:spcBef>
              <a:spcAft>
                <a:spcPts val="0"/>
              </a:spcAft>
              <a:buSzPts val="1400"/>
              <a:buAutoNum type="arabicParenR"/>
            </a:pPr>
            <a:r>
              <a:rPr lang="en"/>
              <a:t>Traceroute command</a:t>
            </a:r>
            <a:endParaRPr/>
          </a:p>
          <a:p>
            <a:pPr indent="-317500" lvl="0" marL="457200" rtl="0" algn="l">
              <a:spcBef>
                <a:spcPts val="0"/>
              </a:spcBef>
              <a:spcAft>
                <a:spcPts val="0"/>
              </a:spcAft>
              <a:buSzPts val="1400"/>
              <a:buAutoNum type="arabicParenR"/>
            </a:pPr>
            <a:r>
              <a:rPr lang="en"/>
              <a:t>Netstat command</a:t>
            </a:r>
            <a:endParaRPr/>
          </a:p>
          <a:p>
            <a:pPr indent="-317500" lvl="0" marL="457200" rtl="0" algn="l">
              <a:spcBef>
                <a:spcPts val="0"/>
              </a:spcBef>
              <a:spcAft>
                <a:spcPts val="0"/>
              </a:spcAft>
              <a:buSzPts val="1400"/>
              <a:buAutoNum type="arabicParenR"/>
            </a:pPr>
            <a:r>
              <a:rPr lang="en"/>
              <a:t>Hostname</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NOTE</a:t>
            </a:r>
            <a:r>
              <a:rPr lang="en"/>
              <a:t>: These commands may vary a bit in windows operating system.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ctrTitle"/>
          </p:nvPr>
        </p:nvSpPr>
        <p:spPr>
          <a:xfrm>
            <a:off x="372425" y="17092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A64D79"/>
                </a:solidFill>
              </a:rPr>
              <a:t>Hostname</a:t>
            </a:r>
            <a:endParaRPr b="1">
              <a:solidFill>
                <a:srgbClr val="A64D79"/>
              </a:solidFill>
            </a:endParaRPr>
          </a:p>
        </p:txBody>
      </p:sp>
      <p:sp>
        <p:nvSpPr>
          <p:cNvPr id="124" name="Google Shape;124;p22"/>
          <p:cNvSpPr txBox="1"/>
          <p:nvPr>
            <p:ph idx="1" type="subTitle"/>
          </p:nvPr>
        </p:nvSpPr>
        <p:spPr>
          <a:xfrm>
            <a:off x="311700" y="963525"/>
            <a:ext cx="8520600" cy="4076100"/>
          </a:xfrm>
          <a:prstGeom prst="rect">
            <a:avLst/>
          </a:prstGeom>
        </p:spPr>
        <p:txBody>
          <a:bodyPr anchorCtr="0" anchor="t" bIns="91425" lIns="91425" spcFirstLastPara="1" rIns="91425" wrap="square" tIns="91425">
            <a:normAutofit lnSpcReduction="10000"/>
          </a:bodyPr>
          <a:lstStyle/>
          <a:p>
            <a:pPr indent="-387350" lvl="0" marL="457200" rtl="0" algn="just">
              <a:spcBef>
                <a:spcPts val="0"/>
              </a:spcBef>
              <a:spcAft>
                <a:spcPts val="0"/>
              </a:spcAft>
              <a:buSzPts val="2500"/>
              <a:buAutoNum type="arabicParenR"/>
            </a:pPr>
            <a:r>
              <a:rPr lang="en" sz="2500">
                <a:solidFill>
                  <a:srgbClr val="FF0000"/>
                </a:solidFill>
              </a:rPr>
              <a:t>hostname</a:t>
            </a:r>
            <a:r>
              <a:rPr lang="en" sz="2500"/>
              <a:t> command is used to know the DNS i.e. domain name of the server. </a:t>
            </a:r>
            <a:endParaRPr sz="2500"/>
          </a:p>
          <a:p>
            <a:pPr indent="-387350" lvl="0" marL="457200" rtl="0" algn="just">
              <a:spcBef>
                <a:spcPts val="0"/>
              </a:spcBef>
              <a:spcAft>
                <a:spcPts val="0"/>
              </a:spcAft>
              <a:buSzPts val="2500"/>
              <a:buAutoNum type="arabicParenR"/>
            </a:pPr>
            <a:r>
              <a:rPr lang="en" sz="2500"/>
              <a:t>Using this command we can also change the name of the system. </a:t>
            </a:r>
            <a:endParaRPr sz="2500"/>
          </a:p>
          <a:p>
            <a:pPr indent="-387350" lvl="0" marL="457200" rtl="0" algn="just">
              <a:spcBef>
                <a:spcPts val="0"/>
              </a:spcBef>
              <a:spcAft>
                <a:spcPts val="0"/>
              </a:spcAft>
              <a:buSzPts val="2500"/>
              <a:buAutoNum type="arabicParenR"/>
            </a:pPr>
            <a:r>
              <a:rPr lang="en" sz="2500"/>
              <a:t>This is a name that is uniquely given to the computer or network device. </a:t>
            </a:r>
            <a:endParaRPr sz="2500"/>
          </a:p>
          <a:p>
            <a:pPr indent="-387350" lvl="0" marL="457200" rtl="0" algn="just">
              <a:spcBef>
                <a:spcPts val="0"/>
              </a:spcBef>
              <a:spcAft>
                <a:spcPts val="0"/>
              </a:spcAft>
              <a:buSzPts val="2500"/>
              <a:buAutoNum type="arabicParenR"/>
            </a:pPr>
            <a:r>
              <a:rPr lang="en" sz="2500"/>
              <a:t>This name is very helpful for the identification of the host in the network. </a:t>
            </a:r>
            <a:endParaRPr sz="2500"/>
          </a:p>
          <a:p>
            <a:pPr indent="-387350" lvl="0" marL="457200" rtl="0" algn="just">
              <a:spcBef>
                <a:spcPts val="0"/>
              </a:spcBef>
              <a:spcAft>
                <a:spcPts val="0"/>
              </a:spcAft>
              <a:buSzPts val="2500"/>
              <a:buAutoNum type="arabicParenR"/>
            </a:pPr>
            <a:r>
              <a:rPr lang="en" sz="2500"/>
              <a:t>Using this command, we can alter the DNS name of the server anytime.</a:t>
            </a:r>
            <a:endParaRPr sz="2500"/>
          </a:p>
          <a:p>
            <a:pPr indent="0" lvl="0" marL="0" rtl="0" algn="ctr">
              <a:spcBef>
                <a:spcPts val="0"/>
              </a:spcBef>
              <a:spcAft>
                <a:spcPts val="0"/>
              </a:spcAft>
              <a:buNone/>
            </a:pPr>
            <a:r>
              <a:t/>
            </a:r>
            <a:endParaRPr/>
          </a:p>
        </p:txBody>
      </p:sp>
      <p:pic>
        <p:nvPicPr>
          <p:cNvPr id="125" name="Google Shape;125;p22"/>
          <p:cNvPicPr preferRelativeResize="0"/>
          <p:nvPr/>
        </p:nvPicPr>
        <p:blipFill>
          <a:blip r:embed="rId3">
            <a:alphaModFix/>
          </a:blip>
          <a:stretch>
            <a:fillRect/>
          </a:stretch>
        </p:blipFill>
        <p:spPr>
          <a:xfrm>
            <a:off x="2125025" y="4597650"/>
            <a:ext cx="5420975" cy="361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A64D79"/>
                </a:solidFill>
              </a:rPr>
              <a:t>Introduction to Wireshark</a:t>
            </a:r>
            <a:endParaRPr b="1">
              <a:solidFill>
                <a:srgbClr val="A64D7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259900"/>
            <a:ext cx="8520600" cy="7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 sz="4661">
                <a:solidFill>
                  <a:srgbClr val="A64D79"/>
                </a:solidFill>
              </a:rPr>
              <a:t>What is Wireshark</a:t>
            </a:r>
            <a:endParaRPr b="1" sz="4661">
              <a:solidFill>
                <a:srgbClr val="A64D79"/>
              </a:solidFill>
            </a:endParaRPr>
          </a:p>
        </p:txBody>
      </p:sp>
      <p:sp>
        <p:nvSpPr>
          <p:cNvPr id="136" name="Google Shape;136;p24"/>
          <p:cNvSpPr txBox="1"/>
          <p:nvPr>
            <p:ph idx="1" type="body"/>
          </p:nvPr>
        </p:nvSpPr>
        <p:spPr>
          <a:xfrm>
            <a:off x="311700" y="1213325"/>
            <a:ext cx="8520600" cy="3416400"/>
          </a:xfrm>
          <a:prstGeom prst="rect">
            <a:avLst/>
          </a:prstGeom>
        </p:spPr>
        <p:txBody>
          <a:bodyPr anchorCtr="0" anchor="t" bIns="91425" lIns="91425" spcFirstLastPara="1" rIns="91425" wrap="square" tIns="91425">
            <a:normAutofit lnSpcReduction="10000"/>
          </a:bodyPr>
          <a:lstStyle/>
          <a:p>
            <a:pPr indent="-406400" lvl="0" marL="457200" rtl="0" algn="l">
              <a:spcBef>
                <a:spcPts val="0"/>
              </a:spcBef>
              <a:spcAft>
                <a:spcPts val="0"/>
              </a:spcAft>
              <a:buSzPts val="2800"/>
              <a:buChar char="●"/>
            </a:pPr>
            <a:r>
              <a:rPr lang="en" sz="2800">
                <a:solidFill>
                  <a:srgbClr val="FF0000"/>
                </a:solidFill>
              </a:rPr>
              <a:t>Wireshark</a:t>
            </a:r>
            <a:r>
              <a:rPr lang="en" sz="2800"/>
              <a:t> is a </a:t>
            </a:r>
            <a:r>
              <a:rPr b="1" lang="en" sz="2800"/>
              <a:t>Network packet analyzer</a:t>
            </a:r>
            <a:r>
              <a:rPr lang="en" sz="2800"/>
              <a:t>.</a:t>
            </a:r>
            <a:endParaRPr sz="2800"/>
          </a:p>
          <a:p>
            <a:pPr indent="-406400" lvl="0" marL="457200" rtl="0" algn="l">
              <a:spcBef>
                <a:spcPts val="0"/>
              </a:spcBef>
              <a:spcAft>
                <a:spcPts val="0"/>
              </a:spcAft>
              <a:buSzPts val="2800"/>
              <a:buChar char="●"/>
            </a:pPr>
            <a:r>
              <a:rPr lang="en" sz="2800"/>
              <a:t>It is a tool to analyze all the details of captured packet data.</a:t>
            </a:r>
            <a:endParaRPr sz="2800"/>
          </a:p>
          <a:p>
            <a:pPr indent="-406400" lvl="0" marL="457200" rtl="0" algn="l">
              <a:spcBef>
                <a:spcPts val="0"/>
              </a:spcBef>
              <a:spcAft>
                <a:spcPts val="0"/>
              </a:spcAft>
              <a:buSzPts val="2800"/>
              <a:buChar char="●"/>
            </a:pPr>
            <a:r>
              <a:rPr lang="en" sz="2800"/>
              <a:t>In a way, Wireshark enables us to determine what is happening inside the network cable in use.</a:t>
            </a:r>
            <a:endParaRPr sz="2800"/>
          </a:p>
          <a:p>
            <a:pPr indent="-406400" lvl="0" marL="457200" rtl="0" algn="l">
              <a:spcBef>
                <a:spcPts val="0"/>
              </a:spcBef>
              <a:spcAft>
                <a:spcPts val="0"/>
              </a:spcAft>
              <a:buSzPts val="2800"/>
              <a:buChar char="●"/>
            </a:pPr>
            <a:r>
              <a:rPr lang="en" sz="2800"/>
              <a:t>Wireshark is a free, open source and best packet analyzer tool available today.</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11700" y="240125"/>
            <a:ext cx="8520600" cy="843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ts val="891"/>
              <a:buNone/>
            </a:pPr>
            <a:r>
              <a:rPr b="1" lang="en" sz="4650">
                <a:solidFill>
                  <a:srgbClr val="A64D79"/>
                </a:solidFill>
              </a:rPr>
              <a:t>Applications of Wireshark</a:t>
            </a:r>
            <a:endParaRPr b="1" sz="4650">
              <a:solidFill>
                <a:srgbClr val="A64D79"/>
              </a:solidFill>
            </a:endParaRPr>
          </a:p>
        </p:txBody>
      </p:sp>
      <p:sp>
        <p:nvSpPr>
          <p:cNvPr id="142" name="Google Shape;142;p25"/>
          <p:cNvSpPr txBox="1"/>
          <p:nvPr>
            <p:ph idx="1" type="body"/>
          </p:nvPr>
        </p:nvSpPr>
        <p:spPr>
          <a:xfrm>
            <a:off x="311700" y="1084025"/>
            <a:ext cx="8520600" cy="3747000"/>
          </a:xfrm>
          <a:prstGeom prst="rect">
            <a:avLst/>
          </a:prstGeom>
        </p:spPr>
        <p:txBody>
          <a:bodyPr anchorCtr="0" anchor="t" bIns="91425" lIns="91425" spcFirstLastPara="1" rIns="91425" wrap="square" tIns="91425">
            <a:normAutofit fontScale="92500" lnSpcReduction="20000"/>
          </a:bodyPr>
          <a:lstStyle/>
          <a:p>
            <a:pPr indent="-393065" lvl="0" marL="457200" rtl="0" algn="l">
              <a:spcBef>
                <a:spcPts val="0"/>
              </a:spcBef>
              <a:spcAft>
                <a:spcPts val="0"/>
              </a:spcAft>
              <a:buSzPct val="100000"/>
              <a:buAutoNum type="arabicParenR"/>
            </a:pPr>
            <a:r>
              <a:rPr b="1" lang="en" sz="2800"/>
              <a:t>Network administrators</a:t>
            </a:r>
            <a:r>
              <a:rPr lang="en" sz="2800"/>
              <a:t> use it to troubleshoot network problems.</a:t>
            </a:r>
            <a:endParaRPr sz="2800"/>
          </a:p>
          <a:p>
            <a:pPr indent="-393065" lvl="0" marL="457200" rtl="0" algn="l">
              <a:spcBef>
                <a:spcPts val="0"/>
              </a:spcBef>
              <a:spcAft>
                <a:spcPts val="0"/>
              </a:spcAft>
              <a:buSzPct val="100000"/>
              <a:buAutoNum type="arabicParenR"/>
            </a:pPr>
            <a:r>
              <a:rPr b="1" lang="en" sz="2800"/>
              <a:t>Developers</a:t>
            </a:r>
            <a:r>
              <a:rPr lang="en" sz="2800"/>
              <a:t> use it to debug protocol internals.</a:t>
            </a:r>
            <a:endParaRPr sz="2800"/>
          </a:p>
          <a:p>
            <a:pPr indent="-393065" lvl="0" marL="457200" rtl="0" algn="l">
              <a:spcBef>
                <a:spcPts val="0"/>
              </a:spcBef>
              <a:spcAft>
                <a:spcPts val="0"/>
              </a:spcAft>
              <a:buSzPct val="100000"/>
              <a:buAutoNum type="arabicParenR"/>
            </a:pPr>
            <a:r>
              <a:rPr b="1" lang="en" sz="2800"/>
              <a:t>Network security engineers</a:t>
            </a:r>
            <a:r>
              <a:rPr lang="en" sz="2800"/>
              <a:t> use it to examine security problems.</a:t>
            </a:r>
            <a:endParaRPr sz="2800"/>
          </a:p>
          <a:p>
            <a:pPr indent="-393065" lvl="0" marL="457200" rtl="0" algn="l">
              <a:spcBef>
                <a:spcPts val="0"/>
              </a:spcBef>
              <a:spcAft>
                <a:spcPts val="0"/>
              </a:spcAft>
              <a:buSzPct val="100000"/>
              <a:buAutoNum type="arabicParenR"/>
            </a:pPr>
            <a:r>
              <a:rPr b="1" lang="en" sz="2800"/>
              <a:t>Quality Assurance engineers</a:t>
            </a:r>
            <a:r>
              <a:rPr lang="en" sz="2800"/>
              <a:t> use it to verify network applications.</a:t>
            </a:r>
            <a:endParaRPr sz="2800"/>
          </a:p>
          <a:p>
            <a:pPr indent="-393065" lvl="0" marL="457200" rtl="0" algn="l">
              <a:spcBef>
                <a:spcPts val="0"/>
              </a:spcBef>
              <a:spcAft>
                <a:spcPts val="0"/>
              </a:spcAft>
              <a:buSzPct val="100000"/>
              <a:buAutoNum type="arabicParenR"/>
            </a:pPr>
            <a:r>
              <a:rPr b="1" lang="en" sz="2800"/>
              <a:t>Academic People</a:t>
            </a:r>
            <a:r>
              <a:rPr lang="en" sz="2800"/>
              <a:t> use it to learn network protocol internals.</a:t>
            </a:r>
            <a:endParaRPr sz="2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130350"/>
            <a:ext cx="8520600" cy="905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SzPts val="891"/>
              <a:buNone/>
            </a:pPr>
            <a:r>
              <a:rPr b="1" lang="en" sz="4685">
                <a:solidFill>
                  <a:srgbClr val="A64D79"/>
                </a:solidFill>
              </a:rPr>
              <a:t>Features of Wireshark</a:t>
            </a:r>
            <a:endParaRPr b="1" sz="4685">
              <a:solidFill>
                <a:srgbClr val="A64D79"/>
              </a:solidFill>
            </a:endParaRPr>
          </a:p>
        </p:txBody>
      </p:sp>
      <p:sp>
        <p:nvSpPr>
          <p:cNvPr id="148" name="Google Shape;148;p26"/>
          <p:cNvSpPr txBox="1"/>
          <p:nvPr>
            <p:ph idx="1" type="body"/>
          </p:nvPr>
        </p:nvSpPr>
        <p:spPr>
          <a:xfrm>
            <a:off x="311700" y="1036050"/>
            <a:ext cx="8520600" cy="3906300"/>
          </a:xfrm>
          <a:prstGeom prst="rect">
            <a:avLst/>
          </a:prstGeom>
        </p:spPr>
        <p:txBody>
          <a:bodyPr anchorCtr="0" anchor="t" bIns="91425" lIns="91425" spcFirstLastPara="1" rIns="91425" wrap="square" tIns="91425">
            <a:normAutofit fontScale="92500" lnSpcReduction="20000"/>
          </a:bodyPr>
          <a:lstStyle/>
          <a:p>
            <a:pPr indent="-375443" lvl="0" marL="457200" rtl="0" algn="l">
              <a:spcBef>
                <a:spcPts val="0"/>
              </a:spcBef>
              <a:spcAft>
                <a:spcPts val="0"/>
              </a:spcAft>
              <a:buSzPct val="100000"/>
              <a:buAutoNum type="arabicParenR"/>
            </a:pPr>
            <a:r>
              <a:rPr lang="en" sz="2500">
                <a:solidFill>
                  <a:srgbClr val="FF0000"/>
                </a:solidFill>
              </a:rPr>
              <a:t>Wireshark</a:t>
            </a:r>
            <a:r>
              <a:rPr lang="en" sz="2500"/>
              <a:t> captures live packet data from a network interface.</a:t>
            </a:r>
            <a:endParaRPr sz="2500"/>
          </a:p>
          <a:p>
            <a:pPr indent="-375443" lvl="0" marL="457200" rtl="0" algn="l">
              <a:spcBef>
                <a:spcPts val="0"/>
              </a:spcBef>
              <a:spcAft>
                <a:spcPts val="0"/>
              </a:spcAft>
              <a:buSzPct val="100000"/>
              <a:buAutoNum type="arabicParenR"/>
            </a:pPr>
            <a:r>
              <a:rPr lang="en" sz="2500"/>
              <a:t>Open files containing packet data captured with tcpdump/WinDump, Wireshark and other packet capture programs.</a:t>
            </a:r>
            <a:endParaRPr sz="2500"/>
          </a:p>
          <a:p>
            <a:pPr indent="-375443" lvl="0" marL="457200" rtl="0" algn="l">
              <a:spcBef>
                <a:spcPts val="0"/>
              </a:spcBef>
              <a:spcAft>
                <a:spcPts val="0"/>
              </a:spcAft>
              <a:buSzPct val="100000"/>
              <a:buAutoNum type="arabicParenR"/>
            </a:pPr>
            <a:r>
              <a:rPr lang="en" sz="2500"/>
              <a:t>Import packets from text files containing hex dumps of packet data.</a:t>
            </a:r>
            <a:endParaRPr sz="2500"/>
          </a:p>
          <a:p>
            <a:pPr indent="-375443" lvl="0" marL="457200" rtl="0" algn="l">
              <a:spcBef>
                <a:spcPts val="0"/>
              </a:spcBef>
              <a:spcAft>
                <a:spcPts val="0"/>
              </a:spcAft>
              <a:buSzPct val="100000"/>
              <a:buAutoNum type="arabicParenR"/>
            </a:pPr>
            <a:r>
              <a:rPr lang="en" sz="2500"/>
              <a:t>Display packets with detailed protocol information.</a:t>
            </a:r>
            <a:endParaRPr sz="2500"/>
          </a:p>
          <a:p>
            <a:pPr indent="-375443" lvl="0" marL="457200" rtl="0" algn="l">
              <a:spcBef>
                <a:spcPts val="0"/>
              </a:spcBef>
              <a:spcAft>
                <a:spcPts val="0"/>
              </a:spcAft>
              <a:buSzPct val="100000"/>
              <a:buAutoNum type="arabicParenR"/>
            </a:pPr>
            <a:r>
              <a:rPr lang="en" sz="2500"/>
              <a:t>It can save packet data captured, filter packets, search for packets and export some or all packets in a number of capture file formats etc.</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128550"/>
            <a:ext cx="8520600" cy="65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ts val="802"/>
              <a:buNone/>
            </a:pPr>
            <a:r>
              <a:rPr b="1" lang="en" sz="4685">
                <a:solidFill>
                  <a:srgbClr val="A64D79"/>
                </a:solidFill>
              </a:rPr>
              <a:t>Wireshark Interface</a:t>
            </a:r>
            <a:endParaRPr b="1" sz="4685">
              <a:solidFill>
                <a:srgbClr val="A64D79"/>
              </a:solidFill>
            </a:endParaRPr>
          </a:p>
        </p:txBody>
      </p:sp>
      <p:pic>
        <p:nvPicPr>
          <p:cNvPr id="154" name="Google Shape;154;p27"/>
          <p:cNvPicPr preferRelativeResize="0"/>
          <p:nvPr/>
        </p:nvPicPr>
        <p:blipFill>
          <a:blip r:embed="rId3">
            <a:alphaModFix/>
          </a:blip>
          <a:stretch>
            <a:fillRect/>
          </a:stretch>
        </p:blipFill>
        <p:spPr>
          <a:xfrm>
            <a:off x="1772937" y="833925"/>
            <a:ext cx="5598126" cy="4159214"/>
          </a:xfrm>
          <a:prstGeom prst="rect">
            <a:avLst/>
          </a:prstGeom>
          <a:noFill/>
          <a:ln>
            <a:noFill/>
          </a:ln>
        </p:spPr>
      </p:pic>
      <p:cxnSp>
        <p:nvCxnSpPr>
          <p:cNvPr id="155" name="Google Shape;155;p27"/>
          <p:cNvCxnSpPr/>
          <p:nvPr/>
        </p:nvCxnSpPr>
        <p:spPr>
          <a:xfrm flipH="1" rot="10800000">
            <a:off x="1428050" y="1073925"/>
            <a:ext cx="354000" cy="12900"/>
          </a:xfrm>
          <a:prstGeom prst="straightConnector1">
            <a:avLst/>
          </a:prstGeom>
          <a:noFill/>
          <a:ln cap="flat" cmpd="sng" w="9525">
            <a:solidFill>
              <a:schemeClr val="dk2"/>
            </a:solidFill>
            <a:prstDash val="solid"/>
            <a:round/>
            <a:headEnd len="med" w="med" type="none"/>
            <a:tailEnd len="med" w="med" type="triangle"/>
          </a:ln>
        </p:spPr>
      </p:cxnSp>
      <p:sp>
        <p:nvSpPr>
          <p:cNvPr id="156" name="Google Shape;156;p27"/>
          <p:cNvSpPr txBox="1"/>
          <p:nvPr/>
        </p:nvSpPr>
        <p:spPr>
          <a:xfrm>
            <a:off x="252600" y="917750"/>
            <a:ext cx="1255500" cy="3159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852"/>
              <a:buNone/>
            </a:pPr>
            <a:r>
              <a:rPr lang="en" sz="985"/>
              <a:t>Command Menu</a:t>
            </a:r>
            <a:endParaRPr sz="985"/>
          </a:p>
        </p:txBody>
      </p:sp>
      <p:sp>
        <p:nvSpPr>
          <p:cNvPr id="157" name="Google Shape;157;p27"/>
          <p:cNvSpPr txBox="1"/>
          <p:nvPr/>
        </p:nvSpPr>
        <p:spPr>
          <a:xfrm>
            <a:off x="282150" y="1238450"/>
            <a:ext cx="1196400" cy="467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852"/>
              <a:buNone/>
            </a:pPr>
            <a:r>
              <a:rPr lang="en" sz="985"/>
              <a:t>Display filter specification</a:t>
            </a:r>
            <a:endParaRPr sz="985"/>
          </a:p>
        </p:txBody>
      </p:sp>
      <p:cxnSp>
        <p:nvCxnSpPr>
          <p:cNvPr id="158" name="Google Shape;158;p27"/>
          <p:cNvCxnSpPr/>
          <p:nvPr/>
        </p:nvCxnSpPr>
        <p:spPr>
          <a:xfrm flipH="1" rot="10800000">
            <a:off x="1187925" y="1314200"/>
            <a:ext cx="745500" cy="1644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p27"/>
          <p:cNvSpPr txBox="1"/>
          <p:nvPr/>
        </p:nvSpPr>
        <p:spPr>
          <a:xfrm>
            <a:off x="311700" y="2161750"/>
            <a:ext cx="1318500" cy="56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SzPts val="852"/>
              <a:buNone/>
            </a:pPr>
            <a:r>
              <a:rPr lang="en" sz="985"/>
              <a:t>Listing of captured packets</a:t>
            </a:r>
            <a:endParaRPr sz="985"/>
          </a:p>
        </p:txBody>
      </p:sp>
      <p:cxnSp>
        <p:nvCxnSpPr>
          <p:cNvPr id="160" name="Google Shape;160;p27"/>
          <p:cNvCxnSpPr>
            <a:stCxn id="159" idx="3"/>
          </p:cNvCxnSpPr>
          <p:nvPr/>
        </p:nvCxnSpPr>
        <p:spPr>
          <a:xfrm flipH="1" rot="10800000">
            <a:off x="1630200" y="2199100"/>
            <a:ext cx="290700" cy="2466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p27"/>
          <p:cNvSpPr txBox="1"/>
          <p:nvPr/>
        </p:nvSpPr>
        <p:spPr>
          <a:xfrm>
            <a:off x="282150" y="3261975"/>
            <a:ext cx="1196400" cy="654300"/>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852"/>
              <a:buNone/>
            </a:pPr>
            <a:r>
              <a:rPr lang="en" sz="985"/>
              <a:t>Details of selected Packet headers</a:t>
            </a:r>
            <a:endParaRPr sz="985"/>
          </a:p>
        </p:txBody>
      </p:sp>
      <p:cxnSp>
        <p:nvCxnSpPr>
          <p:cNvPr id="162" name="Google Shape;162;p27"/>
          <p:cNvCxnSpPr>
            <a:stCxn id="161" idx="3"/>
          </p:cNvCxnSpPr>
          <p:nvPr/>
        </p:nvCxnSpPr>
        <p:spPr>
          <a:xfrm flipH="1" rot="10800000">
            <a:off x="1478550" y="3551325"/>
            <a:ext cx="404400" cy="37800"/>
          </a:xfrm>
          <a:prstGeom prst="straightConnector1">
            <a:avLst/>
          </a:prstGeom>
          <a:noFill/>
          <a:ln cap="flat" cmpd="sng" w="9525">
            <a:solidFill>
              <a:schemeClr val="dk2"/>
            </a:solidFill>
            <a:prstDash val="solid"/>
            <a:round/>
            <a:headEnd len="med" w="med" type="none"/>
            <a:tailEnd len="med" w="med" type="triangle"/>
          </a:ln>
        </p:spPr>
      </p:cxnSp>
      <p:sp>
        <p:nvSpPr>
          <p:cNvPr id="163" name="Google Shape;163;p27"/>
          <p:cNvSpPr txBox="1"/>
          <p:nvPr/>
        </p:nvSpPr>
        <p:spPr>
          <a:xfrm>
            <a:off x="372750" y="4261075"/>
            <a:ext cx="1196400" cy="6543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935"/>
              <a:buNone/>
            </a:pPr>
            <a:r>
              <a:rPr lang="en" sz="989"/>
              <a:t>Packet content in hexadecimal and ascii</a:t>
            </a:r>
            <a:endParaRPr sz="989"/>
          </a:p>
        </p:txBody>
      </p:sp>
      <p:cxnSp>
        <p:nvCxnSpPr>
          <p:cNvPr id="164" name="Google Shape;164;p27"/>
          <p:cNvCxnSpPr>
            <a:stCxn id="163" idx="3"/>
          </p:cNvCxnSpPr>
          <p:nvPr/>
        </p:nvCxnSpPr>
        <p:spPr>
          <a:xfrm flipH="1" rot="10800000">
            <a:off x="1569150" y="4587325"/>
            <a:ext cx="288600" cy="900"/>
          </a:xfrm>
          <a:prstGeom prst="straightConnector1">
            <a:avLst/>
          </a:prstGeom>
          <a:noFill/>
          <a:ln cap="flat" cmpd="sng" w="9525">
            <a:solidFill>
              <a:schemeClr val="dk2"/>
            </a:solidFill>
            <a:prstDash val="solid"/>
            <a:round/>
            <a:headEnd len="med" w="med" type="none"/>
            <a:tailEnd len="med" w="med" type="triangle"/>
          </a:ln>
        </p:spPr>
      </p:cxnSp>
      <p:sp>
        <p:nvSpPr>
          <p:cNvPr id="165" name="Google Shape;165;p27"/>
          <p:cNvSpPr txBox="1"/>
          <p:nvPr/>
        </p:nvSpPr>
        <p:spPr>
          <a:xfrm>
            <a:off x="328500" y="1788563"/>
            <a:ext cx="1103700" cy="4677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SzPts val="852"/>
              <a:buNone/>
            </a:pPr>
            <a:r>
              <a:rPr lang="en" sz="985"/>
              <a:t>Highlighted packet</a:t>
            </a:r>
            <a:endParaRPr sz="985"/>
          </a:p>
        </p:txBody>
      </p:sp>
      <p:cxnSp>
        <p:nvCxnSpPr>
          <p:cNvPr id="166" name="Google Shape;166;p27"/>
          <p:cNvCxnSpPr/>
          <p:nvPr/>
        </p:nvCxnSpPr>
        <p:spPr>
          <a:xfrm>
            <a:off x="1150025" y="2009375"/>
            <a:ext cx="619200" cy="63300"/>
          </a:xfrm>
          <a:prstGeom prst="straightConnector1">
            <a:avLst/>
          </a:prstGeom>
          <a:noFill/>
          <a:ln cap="flat" cmpd="sng" w="9525">
            <a:solidFill>
              <a:schemeClr val="dk2"/>
            </a:solidFill>
            <a:prstDash val="solid"/>
            <a:round/>
            <a:headEnd len="med" w="med" type="none"/>
            <a:tailEnd len="med" w="med" type="triangle"/>
          </a:ln>
        </p:spPr>
      </p:cxnSp>
      <p:sp>
        <p:nvSpPr>
          <p:cNvPr id="167" name="Google Shape;167;p27"/>
          <p:cNvSpPr txBox="1"/>
          <p:nvPr/>
        </p:nvSpPr>
        <p:spPr>
          <a:xfrm>
            <a:off x="328500" y="3849238"/>
            <a:ext cx="1103700" cy="467700"/>
          </a:xfrm>
          <a:prstGeom prst="rect">
            <a:avLst/>
          </a:prstGeom>
          <a:noFill/>
          <a:ln>
            <a:noFill/>
          </a:ln>
        </p:spPr>
        <p:txBody>
          <a:bodyPr anchorCtr="0" anchor="t" bIns="91425" lIns="91425" spcFirstLastPara="1" rIns="91425" wrap="square" tIns="91425">
            <a:normAutofit fontScale="70000" lnSpcReduction="10000"/>
          </a:bodyPr>
          <a:lstStyle/>
          <a:p>
            <a:pPr indent="0" lvl="0" marL="0" rtl="0" algn="l">
              <a:spcBef>
                <a:spcPts val="0"/>
              </a:spcBef>
              <a:spcAft>
                <a:spcPts val="0"/>
              </a:spcAft>
              <a:buNone/>
            </a:pPr>
            <a:r>
              <a:rPr lang="en"/>
              <a:t>Highlighted packet also here</a:t>
            </a:r>
            <a:endParaRPr/>
          </a:p>
        </p:txBody>
      </p:sp>
      <p:cxnSp>
        <p:nvCxnSpPr>
          <p:cNvPr id="168" name="Google Shape;168;p27"/>
          <p:cNvCxnSpPr/>
          <p:nvPr/>
        </p:nvCxnSpPr>
        <p:spPr>
          <a:xfrm>
            <a:off x="1440675" y="4107225"/>
            <a:ext cx="1807200" cy="240000"/>
          </a:xfrm>
          <a:prstGeom prst="straightConnector1">
            <a:avLst/>
          </a:prstGeom>
          <a:noFill/>
          <a:ln cap="flat" cmpd="sng" w="9525">
            <a:solidFill>
              <a:schemeClr val="dk2"/>
            </a:solidFill>
            <a:prstDash val="solid"/>
            <a:round/>
            <a:headEnd len="med" w="med" type="none"/>
            <a:tailEnd len="med" w="med" type="triangle"/>
          </a:ln>
        </p:spPr>
      </p:cxnSp>
      <p:cxnSp>
        <p:nvCxnSpPr>
          <p:cNvPr id="169" name="Google Shape;169;p27"/>
          <p:cNvCxnSpPr>
            <a:stCxn id="167" idx="3"/>
          </p:cNvCxnSpPr>
          <p:nvPr/>
        </p:nvCxnSpPr>
        <p:spPr>
          <a:xfrm>
            <a:off x="1432200" y="4083088"/>
            <a:ext cx="2889900" cy="27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311700" y="217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4020">
                <a:solidFill>
                  <a:srgbClr val="A64D79"/>
                </a:solidFill>
              </a:rPr>
              <a:t>Live capture from different media</a:t>
            </a:r>
            <a:endParaRPr b="1" sz="4020">
              <a:solidFill>
                <a:srgbClr val="A64D79"/>
              </a:solidFill>
            </a:endParaRPr>
          </a:p>
        </p:txBody>
      </p:sp>
      <p:sp>
        <p:nvSpPr>
          <p:cNvPr id="175" name="Google Shape;175;p28"/>
          <p:cNvSpPr txBox="1"/>
          <p:nvPr>
            <p:ph idx="1" type="body"/>
          </p:nvPr>
        </p:nvSpPr>
        <p:spPr>
          <a:xfrm>
            <a:off x="311700" y="998375"/>
            <a:ext cx="8520600" cy="3570600"/>
          </a:xfrm>
          <a:prstGeom prst="rect">
            <a:avLst/>
          </a:prstGeom>
        </p:spPr>
        <p:txBody>
          <a:bodyPr anchorCtr="0" anchor="t" bIns="91425" lIns="91425" spcFirstLastPara="1" rIns="91425" wrap="square" tIns="91425">
            <a:normAutofit lnSpcReduction="10000"/>
          </a:bodyPr>
          <a:lstStyle/>
          <a:p>
            <a:pPr indent="-387350" lvl="0" marL="457200" rtl="0" algn="l">
              <a:spcBef>
                <a:spcPts val="0"/>
              </a:spcBef>
              <a:spcAft>
                <a:spcPts val="0"/>
              </a:spcAft>
              <a:buSzPts val="2500"/>
              <a:buAutoNum type="arabicParenR"/>
            </a:pPr>
            <a:r>
              <a:rPr lang="en" sz="2500">
                <a:solidFill>
                  <a:srgbClr val="FF0000"/>
                </a:solidFill>
              </a:rPr>
              <a:t>Wireshark</a:t>
            </a:r>
            <a:r>
              <a:rPr lang="en" sz="2500"/>
              <a:t> can capture traffic from many different network media types:</a:t>
            </a:r>
            <a:endParaRPr sz="2500"/>
          </a:p>
          <a:p>
            <a:pPr indent="-387350" lvl="1" marL="914400" rtl="0" algn="l">
              <a:spcBef>
                <a:spcPts val="0"/>
              </a:spcBef>
              <a:spcAft>
                <a:spcPts val="0"/>
              </a:spcAft>
              <a:buSzPts val="2500"/>
              <a:buAutoNum type="alphaLcParenR"/>
            </a:pPr>
            <a:r>
              <a:rPr lang="en" sz="2500"/>
              <a:t>Ethernet</a:t>
            </a:r>
            <a:endParaRPr sz="2500"/>
          </a:p>
          <a:p>
            <a:pPr indent="-387350" lvl="1" marL="914400" rtl="0" algn="l">
              <a:spcBef>
                <a:spcPts val="0"/>
              </a:spcBef>
              <a:spcAft>
                <a:spcPts val="0"/>
              </a:spcAft>
              <a:buSzPts val="2500"/>
              <a:buAutoNum type="alphaLcParenR"/>
            </a:pPr>
            <a:r>
              <a:rPr lang="en" sz="2500"/>
              <a:t>Wireless LAN</a:t>
            </a:r>
            <a:endParaRPr sz="2500"/>
          </a:p>
          <a:p>
            <a:pPr indent="-387350" lvl="1" marL="914400" rtl="0" algn="l">
              <a:spcBef>
                <a:spcPts val="0"/>
              </a:spcBef>
              <a:spcAft>
                <a:spcPts val="0"/>
              </a:spcAft>
              <a:buSzPts val="2500"/>
              <a:buAutoNum type="alphaLcParenR"/>
            </a:pPr>
            <a:r>
              <a:rPr lang="en" sz="2500"/>
              <a:t>Bluetooth</a:t>
            </a:r>
            <a:endParaRPr sz="2500"/>
          </a:p>
          <a:p>
            <a:pPr indent="-387350" lvl="1" marL="914400" rtl="0" algn="l">
              <a:spcBef>
                <a:spcPts val="0"/>
              </a:spcBef>
              <a:spcAft>
                <a:spcPts val="0"/>
              </a:spcAft>
              <a:buSzPts val="2500"/>
              <a:buAutoNum type="alphaLcParenR"/>
            </a:pPr>
            <a:r>
              <a:rPr lang="en" sz="2500"/>
              <a:t>USB</a:t>
            </a:r>
            <a:endParaRPr sz="2500"/>
          </a:p>
          <a:p>
            <a:pPr indent="-387350" lvl="0" marL="457200" rtl="0" algn="l">
              <a:spcBef>
                <a:spcPts val="0"/>
              </a:spcBef>
              <a:spcAft>
                <a:spcPts val="0"/>
              </a:spcAft>
              <a:buSzPts val="2500"/>
              <a:buAutoNum type="arabicParenR"/>
            </a:pPr>
            <a:r>
              <a:rPr lang="en" sz="2500"/>
              <a:t>The specific media types supported may be limited by factors including hardware and operating system.</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ctrTitle"/>
          </p:nvPr>
        </p:nvSpPr>
        <p:spPr>
          <a:xfrm>
            <a:off x="393350" y="219750"/>
            <a:ext cx="8520600" cy="1028100"/>
          </a:xfrm>
          <a:prstGeom prst="rect">
            <a:avLst/>
          </a:prstGeom>
        </p:spPr>
        <p:txBody>
          <a:bodyPr anchorCtr="0" anchor="b" bIns="91425" lIns="91425" spcFirstLastPara="1" rIns="91425" wrap="square" tIns="91425">
            <a:normAutofit/>
          </a:bodyPr>
          <a:lstStyle/>
          <a:p>
            <a:pPr indent="457200" lvl="0" marL="457200" rtl="0" algn="l">
              <a:spcBef>
                <a:spcPts val="0"/>
              </a:spcBef>
              <a:spcAft>
                <a:spcPts val="0"/>
              </a:spcAft>
              <a:buClr>
                <a:schemeClr val="dk1"/>
              </a:buClr>
              <a:buSzPts val="1100"/>
              <a:buFont typeface="Arial"/>
              <a:buNone/>
            </a:pPr>
            <a:r>
              <a:rPr b="1" lang="en" sz="4600">
                <a:solidFill>
                  <a:srgbClr val="A64D79"/>
                </a:solidFill>
              </a:rPr>
              <a:t>Wireshark Installation</a:t>
            </a:r>
            <a:endParaRPr sz="4600"/>
          </a:p>
        </p:txBody>
      </p:sp>
      <p:sp>
        <p:nvSpPr>
          <p:cNvPr id="181" name="Google Shape;181;p29"/>
          <p:cNvSpPr txBox="1"/>
          <p:nvPr>
            <p:ph idx="1" type="subTitle"/>
          </p:nvPr>
        </p:nvSpPr>
        <p:spPr>
          <a:xfrm>
            <a:off x="352550" y="1247850"/>
            <a:ext cx="8602200" cy="3012300"/>
          </a:xfrm>
          <a:prstGeom prst="rect">
            <a:avLst/>
          </a:prstGeom>
        </p:spPr>
        <p:txBody>
          <a:bodyPr anchorCtr="0" anchor="t" bIns="91425" lIns="91425" spcFirstLastPara="1" rIns="91425" wrap="square" tIns="91425">
            <a:noAutofit/>
          </a:bodyPr>
          <a:lstStyle/>
          <a:p>
            <a:pPr indent="0" lvl="0" marL="0" rtl="0" algn="ctr">
              <a:lnSpc>
                <a:spcPct val="115000"/>
              </a:lnSpc>
              <a:spcBef>
                <a:spcPts val="2400"/>
              </a:spcBef>
              <a:spcAft>
                <a:spcPts val="0"/>
              </a:spcAft>
              <a:buSzPts val="1100"/>
              <a:buNone/>
            </a:pPr>
            <a:r>
              <a:t/>
            </a:r>
            <a:endParaRPr b="1" sz="1800">
              <a:solidFill>
                <a:schemeClr val="dk1"/>
              </a:solidFill>
            </a:endParaRPr>
          </a:p>
          <a:p>
            <a:pPr indent="0" lvl="0" marL="0" rtl="0" algn="ctr">
              <a:lnSpc>
                <a:spcPct val="115000"/>
              </a:lnSpc>
              <a:spcBef>
                <a:spcPts val="2400"/>
              </a:spcBef>
              <a:spcAft>
                <a:spcPts val="0"/>
              </a:spcAft>
              <a:buSzPts val="1100"/>
              <a:buNone/>
            </a:pPr>
            <a:r>
              <a:t/>
            </a:r>
            <a:endParaRPr b="1" sz="1800">
              <a:solidFill>
                <a:schemeClr val="dk1"/>
              </a:solidFill>
            </a:endParaRPr>
          </a:p>
          <a:p>
            <a:pPr indent="0" lvl="0" marL="0" rtl="0" algn="ctr">
              <a:lnSpc>
                <a:spcPct val="115000"/>
              </a:lnSpc>
              <a:spcBef>
                <a:spcPts val="2400"/>
              </a:spcBef>
              <a:spcAft>
                <a:spcPts val="600"/>
              </a:spcAft>
              <a:buClr>
                <a:schemeClr val="dk1"/>
              </a:buClr>
              <a:buSzPts val="1100"/>
              <a:buFont typeface="Arial"/>
              <a:buNone/>
            </a:pPr>
            <a:r>
              <a:rPr b="1" lang="en" sz="1800">
                <a:solidFill>
                  <a:schemeClr val="dk1"/>
                </a:solidFill>
              </a:rPr>
              <a:t>How to Install and Use Wireshark on Ubuntu (Linux) OS?</a:t>
            </a:r>
            <a:endParaRPr sz="1540"/>
          </a:p>
        </p:txBody>
      </p:sp>
      <p:sp>
        <p:nvSpPr>
          <p:cNvPr id="182" name="Google Shape;182;p29"/>
          <p:cNvSpPr txBox="1"/>
          <p:nvPr/>
        </p:nvSpPr>
        <p:spPr>
          <a:xfrm>
            <a:off x="742150" y="4250525"/>
            <a:ext cx="6858000" cy="795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2400"/>
              </a:spcBef>
              <a:spcAft>
                <a:spcPts val="0"/>
              </a:spcAft>
              <a:buClr>
                <a:schemeClr val="dk1"/>
              </a:buClr>
              <a:buSzPts val="1100"/>
              <a:buFont typeface="Arial"/>
              <a:buNone/>
            </a:pPr>
            <a:r>
              <a:t/>
            </a:r>
            <a:endParaRPr b="1" sz="1800">
              <a:solidFill>
                <a:schemeClr val="dk1"/>
              </a:solidFill>
            </a:endParaRPr>
          </a:p>
          <a:p>
            <a:pPr indent="0" lvl="0" marL="0" rtl="0" algn="l">
              <a:spcBef>
                <a:spcPts val="600"/>
              </a:spcBef>
              <a:spcAft>
                <a:spcPts val="0"/>
              </a:spcAft>
              <a:buNone/>
            </a:pPr>
            <a:r>
              <a:t/>
            </a:r>
            <a:endParaRPr/>
          </a:p>
        </p:txBody>
      </p:sp>
      <p:sp>
        <p:nvSpPr>
          <p:cNvPr id="183" name="Google Shape;183;p29"/>
          <p:cNvSpPr txBox="1"/>
          <p:nvPr/>
        </p:nvSpPr>
        <p:spPr>
          <a:xfrm>
            <a:off x="158250" y="4059400"/>
            <a:ext cx="8827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Note:</a:t>
            </a:r>
            <a:r>
              <a:rPr lang="en"/>
              <a:t> Installation of Wireshark software in windows OS is a bit different from ubuntu OS. For installation you can follow the below link:</a:t>
            </a:r>
            <a:endParaRPr/>
          </a:p>
          <a:p>
            <a:pPr indent="0" lvl="0" marL="0" rtl="0" algn="l">
              <a:spcBef>
                <a:spcPts val="0"/>
              </a:spcBef>
              <a:spcAft>
                <a:spcPts val="0"/>
              </a:spcAft>
              <a:buNone/>
            </a:pPr>
            <a:r>
              <a:rPr lang="en" u="sng">
                <a:solidFill>
                  <a:schemeClr val="hlink"/>
                </a:solidFill>
                <a:hlinkClick r:id="rId3"/>
              </a:rPr>
              <a:t>https://www.wireshark.org/download.html</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ctrTitle"/>
          </p:nvPr>
        </p:nvSpPr>
        <p:spPr>
          <a:xfrm>
            <a:off x="311700" y="744575"/>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Clr>
                <a:schemeClr val="dk1"/>
              </a:buClr>
              <a:buSzPts val="990"/>
              <a:buFont typeface="Arial"/>
              <a:buNone/>
            </a:pPr>
            <a:r>
              <a:rPr b="1" lang="en" sz="4644">
                <a:solidFill>
                  <a:srgbClr val="A64D79"/>
                </a:solidFill>
              </a:rPr>
              <a:t>Steps </a:t>
            </a:r>
            <a:r>
              <a:rPr b="1" lang="en">
                <a:solidFill>
                  <a:srgbClr val="A64D79"/>
                </a:solidFill>
              </a:rPr>
              <a:t>:</a:t>
            </a:r>
            <a:endParaRPr/>
          </a:p>
        </p:txBody>
      </p:sp>
      <p:sp>
        <p:nvSpPr>
          <p:cNvPr id="189" name="Google Shape;189;p30"/>
          <p:cNvSpPr txBox="1"/>
          <p:nvPr>
            <p:ph idx="1" type="subTitle"/>
          </p:nvPr>
        </p:nvSpPr>
        <p:spPr>
          <a:xfrm>
            <a:off x="509975" y="1779150"/>
            <a:ext cx="8520600" cy="7926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rPr lang="en" u="sng"/>
              <a:t>Steps to install Wireshark on Ubuntu (Linux) OS</a:t>
            </a:r>
            <a:endParaRPr u="sng"/>
          </a:p>
        </p:txBody>
      </p:sp>
      <p:sp>
        <p:nvSpPr>
          <p:cNvPr id="190" name="Google Shape;190;p30"/>
          <p:cNvSpPr txBox="1"/>
          <p:nvPr/>
        </p:nvSpPr>
        <p:spPr>
          <a:xfrm>
            <a:off x="960275" y="2571750"/>
            <a:ext cx="6717900" cy="187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Clr>
                <a:schemeClr val="dk1"/>
              </a:buClr>
              <a:buSzPts val="1100"/>
              <a:buFont typeface="Arial"/>
              <a:buNone/>
            </a:pPr>
            <a:r>
              <a:rPr lang="en" sz="1600">
                <a:solidFill>
                  <a:srgbClr val="666666"/>
                </a:solidFill>
              </a:rPr>
              <a:t>To install the latest version of Wireshark on</a:t>
            </a:r>
            <a:r>
              <a:rPr lang="en" sz="1600">
                <a:solidFill>
                  <a:srgbClr val="666666"/>
                </a:solidFill>
                <a:uFill>
                  <a:noFill/>
                </a:uFill>
                <a:hlinkClick r:id="rId3">
                  <a:extLst>
                    <a:ext uri="{A12FA001-AC4F-418D-AE19-62706E023703}">
                      <ahyp:hlinkClr val="tx"/>
                    </a:ext>
                  </a:extLst>
                </a:hlinkClick>
              </a:rPr>
              <a:t> </a:t>
            </a:r>
            <a:r>
              <a:rPr lang="en" sz="1600">
                <a:solidFill>
                  <a:srgbClr val="666666"/>
                </a:solidFill>
              </a:rPr>
              <a:t>Ubuntu we have to follow certain steps:</a:t>
            </a:r>
            <a:endParaRPr sz="1600">
              <a:solidFill>
                <a:srgbClr val="666666"/>
              </a:solidFill>
            </a:endParaRPr>
          </a:p>
          <a:p>
            <a:pPr indent="0" lvl="0" marL="0" rtl="0" algn="just">
              <a:lnSpc>
                <a:spcPct val="115000"/>
              </a:lnSpc>
              <a:spcBef>
                <a:spcPts val="1200"/>
              </a:spcBef>
              <a:spcAft>
                <a:spcPts val="0"/>
              </a:spcAft>
              <a:buClr>
                <a:schemeClr val="dk1"/>
              </a:buClr>
              <a:buSzPts val="1100"/>
              <a:buFont typeface="Arial"/>
              <a:buNone/>
            </a:pPr>
            <a:r>
              <a:rPr b="1" lang="en" sz="1600">
                <a:solidFill>
                  <a:srgbClr val="666666"/>
                </a:solidFill>
              </a:rPr>
              <a:t>Step 1: </a:t>
            </a:r>
            <a:r>
              <a:rPr lang="en" sz="1600">
                <a:solidFill>
                  <a:srgbClr val="666666"/>
                </a:solidFill>
              </a:rPr>
              <a:t>Go to the terminal by simply pressing Ctrl + Alt + t or right-click + Open in Terminal</a:t>
            </a:r>
            <a:endParaRPr sz="1600">
              <a:solidFill>
                <a:srgbClr val="666666"/>
              </a:solidFill>
            </a:endParaRPr>
          </a:p>
          <a:p>
            <a:pPr indent="0" lvl="0" marL="0" rtl="0" algn="just">
              <a:lnSpc>
                <a:spcPct val="115000"/>
              </a:lnSpc>
              <a:spcBef>
                <a:spcPts val="1200"/>
              </a:spcBef>
              <a:spcAft>
                <a:spcPts val="1200"/>
              </a:spcAft>
              <a:buClr>
                <a:schemeClr val="dk1"/>
              </a:buClr>
              <a:buSzPts val="1100"/>
              <a:buFont typeface="Arial"/>
              <a:buNone/>
            </a:pPr>
            <a:r>
              <a:rPr b="1" lang="en" sz="1600">
                <a:solidFill>
                  <a:srgbClr val="666666"/>
                </a:solidFill>
              </a:rPr>
              <a:t>Step 2:</a:t>
            </a:r>
            <a:r>
              <a:rPr lang="en" sz="1600">
                <a:solidFill>
                  <a:srgbClr val="666666"/>
                </a:solidFill>
              </a:rPr>
              <a:t>  Type the following commands in the terminal</a:t>
            </a:r>
            <a:endParaRPr>
              <a:solidFill>
                <a:srgbClr val="66666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1"/>
          <p:cNvSpPr txBox="1"/>
          <p:nvPr>
            <p:ph type="ctrTitle"/>
          </p:nvPr>
        </p:nvSpPr>
        <p:spPr>
          <a:xfrm>
            <a:off x="183375" y="126400"/>
            <a:ext cx="8520600" cy="11100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600">
                <a:solidFill>
                  <a:srgbClr val="A64D79"/>
                </a:solidFill>
              </a:rPr>
              <a:t> </a:t>
            </a:r>
            <a:r>
              <a:rPr b="1" lang="en" sz="3600">
                <a:solidFill>
                  <a:srgbClr val="A64D79"/>
                </a:solidFill>
              </a:rPr>
              <a:t>Update Apt Package</a:t>
            </a:r>
            <a:endParaRPr b="1" sz="3600">
              <a:solidFill>
                <a:srgbClr val="A64D79"/>
              </a:solidFill>
            </a:endParaRPr>
          </a:p>
        </p:txBody>
      </p:sp>
      <p:sp>
        <p:nvSpPr>
          <p:cNvPr id="196" name="Google Shape;196;p31"/>
          <p:cNvSpPr txBox="1"/>
          <p:nvPr>
            <p:ph idx="1" type="subTitle"/>
          </p:nvPr>
        </p:nvSpPr>
        <p:spPr>
          <a:xfrm>
            <a:off x="311700" y="1341275"/>
            <a:ext cx="8520600" cy="1340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Clr>
                <a:schemeClr val="dk1"/>
              </a:buClr>
              <a:buSzPts val="440"/>
              <a:buFont typeface="Arial"/>
              <a:buNone/>
            </a:pPr>
            <a:r>
              <a:rPr lang="en" sz="1560">
                <a:solidFill>
                  <a:srgbClr val="666666"/>
                </a:solidFill>
              </a:rPr>
              <a:t>First update the APT package repository cache with the following command:</a:t>
            </a:r>
            <a:endParaRPr sz="1560">
              <a:solidFill>
                <a:srgbClr val="666666"/>
              </a:solidFill>
            </a:endParaRPr>
          </a:p>
          <a:p>
            <a:pPr indent="0" lvl="0" marL="0" rtl="0" algn="l">
              <a:lnSpc>
                <a:spcPct val="95000"/>
              </a:lnSpc>
              <a:spcBef>
                <a:spcPts val="1200"/>
              </a:spcBef>
              <a:spcAft>
                <a:spcPts val="0"/>
              </a:spcAft>
              <a:buClr>
                <a:schemeClr val="dk1"/>
              </a:buClr>
              <a:buSzPts val="440"/>
              <a:buFont typeface="Arial"/>
              <a:buNone/>
            </a:pPr>
            <a:r>
              <a:t/>
            </a:r>
            <a:endParaRPr sz="1720">
              <a:solidFill>
                <a:srgbClr val="666666"/>
              </a:solidFill>
            </a:endParaRPr>
          </a:p>
          <a:p>
            <a:pPr indent="0" lvl="0" marL="0" rtl="0" algn="l">
              <a:lnSpc>
                <a:spcPct val="95000"/>
              </a:lnSpc>
              <a:spcBef>
                <a:spcPts val="1200"/>
              </a:spcBef>
              <a:spcAft>
                <a:spcPts val="0"/>
              </a:spcAft>
              <a:buSzPts val="440"/>
              <a:buNone/>
            </a:pPr>
            <a:r>
              <a:rPr lang="en" sz="1560">
                <a:solidFill>
                  <a:srgbClr val="666666"/>
                </a:solidFill>
              </a:rPr>
              <a:t>The APT package repository cache should be updated.</a:t>
            </a:r>
            <a:endParaRPr sz="1560">
              <a:solidFill>
                <a:srgbClr val="666666"/>
              </a:solidFill>
            </a:endParaRPr>
          </a:p>
          <a:p>
            <a:pPr indent="0" lvl="0" marL="0" rtl="0" algn="l">
              <a:lnSpc>
                <a:spcPct val="95000"/>
              </a:lnSpc>
              <a:spcBef>
                <a:spcPts val="1200"/>
              </a:spcBef>
              <a:spcAft>
                <a:spcPts val="1200"/>
              </a:spcAft>
              <a:buClr>
                <a:schemeClr val="dk1"/>
              </a:buClr>
              <a:buSzPts val="440"/>
              <a:buFont typeface="Arial"/>
              <a:buNone/>
            </a:pPr>
            <a:r>
              <a:t/>
            </a:r>
            <a:endParaRPr sz="1560">
              <a:solidFill>
                <a:srgbClr val="666666"/>
              </a:solidFill>
            </a:endParaRPr>
          </a:p>
        </p:txBody>
      </p:sp>
      <p:pic>
        <p:nvPicPr>
          <p:cNvPr id="197" name="Google Shape;197;p31"/>
          <p:cNvPicPr preferRelativeResize="0"/>
          <p:nvPr/>
        </p:nvPicPr>
        <p:blipFill>
          <a:blip r:embed="rId3">
            <a:alphaModFix/>
          </a:blip>
          <a:stretch>
            <a:fillRect/>
          </a:stretch>
        </p:blipFill>
        <p:spPr>
          <a:xfrm>
            <a:off x="428350" y="1784550"/>
            <a:ext cx="4865845" cy="269825"/>
          </a:xfrm>
          <a:prstGeom prst="rect">
            <a:avLst/>
          </a:prstGeom>
          <a:noFill/>
          <a:ln>
            <a:noFill/>
          </a:ln>
        </p:spPr>
      </p:pic>
      <p:pic>
        <p:nvPicPr>
          <p:cNvPr id="198" name="Google Shape;198;p31"/>
          <p:cNvPicPr preferRelativeResize="0"/>
          <p:nvPr/>
        </p:nvPicPr>
        <p:blipFill>
          <a:blip r:embed="rId4">
            <a:alphaModFix/>
          </a:blip>
          <a:stretch>
            <a:fillRect/>
          </a:stretch>
        </p:blipFill>
        <p:spPr>
          <a:xfrm>
            <a:off x="311700" y="2681975"/>
            <a:ext cx="8520600" cy="234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0" y="145725"/>
            <a:ext cx="8520600" cy="6234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3400">
                <a:solidFill>
                  <a:srgbClr val="A64D79"/>
                </a:solidFill>
              </a:rPr>
              <a:t>Ping command </a:t>
            </a:r>
            <a:endParaRPr b="1" sz="7200">
              <a:solidFill>
                <a:srgbClr val="A64D79"/>
              </a:solidFill>
            </a:endParaRPr>
          </a:p>
        </p:txBody>
      </p:sp>
      <p:sp>
        <p:nvSpPr>
          <p:cNvPr id="62" name="Google Shape;62;p14"/>
          <p:cNvSpPr txBox="1"/>
          <p:nvPr>
            <p:ph idx="1" type="subTitle"/>
          </p:nvPr>
        </p:nvSpPr>
        <p:spPr>
          <a:xfrm>
            <a:off x="311700" y="769125"/>
            <a:ext cx="8520600" cy="4124700"/>
          </a:xfrm>
          <a:prstGeom prst="rect">
            <a:avLst/>
          </a:prstGeom>
        </p:spPr>
        <p:txBody>
          <a:bodyPr anchorCtr="0" anchor="t" bIns="91425" lIns="91425" spcFirstLastPara="1" rIns="91425" wrap="square" tIns="91425">
            <a:normAutofit lnSpcReduction="20000"/>
          </a:bodyPr>
          <a:lstStyle/>
          <a:p>
            <a:pPr indent="-406400" lvl="0" marL="457200" rtl="0" algn="just">
              <a:spcBef>
                <a:spcPts val="0"/>
              </a:spcBef>
              <a:spcAft>
                <a:spcPts val="0"/>
              </a:spcAft>
              <a:buSzPts val="2800"/>
              <a:buAutoNum type="arabicParenR"/>
            </a:pPr>
            <a:r>
              <a:rPr lang="en"/>
              <a:t>The full form of ping is the </a:t>
            </a:r>
            <a:r>
              <a:rPr b="1" lang="en"/>
              <a:t>Packet Internet Groper</a:t>
            </a:r>
            <a:r>
              <a:rPr lang="en"/>
              <a:t>. </a:t>
            </a:r>
            <a:endParaRPr/>
          </a:p>
          <a:p>
            <a:pPr indent="-406400" lvl="0" marL="457200" rtl="0" algn="just">
              <a:spcBef>
                <a:spcPts val="0"/>
              </a:spcBef>
              <a:spcAft>
                <a:spcPts val="0"/>
              </a:spcAft>
              <a:buSzPts val="2800"/>
              <a:buAutoNum type="arabicParenR"/>
            </a:pPr>
            <a:r>
              <a:rPr lang="en">
                <a:solidFill>
                  <a:srgbClr val="FF0000"/>
                </a:solidFill>
              </a:rPr>
              <a:t>ping</a:t>
            </a:r>
            <a:r>
              <a:rPr lang="en"/>
              <a:t> is the primary TCP/IP command used to test the network connectivity between two systems, say the </a:t>
            </a:r>
            <a:r>
              <a:rPr b="1" lang="en"/>
              <a:t>host</a:t>
            </a:r>
            <a:r>
              <a:rPr lang="en"/>
              <a:t> and the </a:t>
            </a:r>
            <a:r>
              <a:rPr b="1" lang="en"/>
              <a:t>server</a:t>
            </a:r>
            <a:r>
              <a:rPr lang="en"/>
              <a:t>. </a:t>
            </a:r>
            <a:endParaRPr/>
          </a:p>
          <a:p>
            <a:pPr indent="-406400" lvl="0" marL="457200" rtl="0" algn="just">
              <a:spcBef>
                <a:spcPts val="0"/>
              </a:spcBef>
              <a:spcAft>
                <a:spcPts val="0"/>
              </a:spcAft>
              <a:buSzPts val="2800"/>
              <a:buAutoNum type="arabicParenR"/>
            </a:pPr>
            <a:r>
              <a:rPr lang="en"/>
              <a:t>It sends a </a:t>
            </a:r>
            <a:r>
              <a:rPr b="1" lang="en"/>
              <a:t>data packet</a:t>
            </a:r>
            <a:r>
              <a:rPr lang="en"/>
              <a:t> to the address specified in the arguments as an echo message and the server on receiving the packet sends it back as the echo reply response. If not specified, it sends packets of default size.</a:t>
            </a:r>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2"/>
          <p:cNvSpPr txBox="1"/>
          <p:nvPr>
            <p:ph type="ctrTitle"/>
          </p:nvPr>
        </p:nvSpPr>
        <p:spPr>
          <a:xfrm>
            <a:off x="160075" y="80125"/>
            <a:ext cx="8520600" cy="792600"/>
          </a:xfrm>
          <a:prstGeom prst="rect">
            <a:avLst/>
          </a:prstGeom>
        </p:spPr>
        <p:txBody>
          <a:bodyPr anchorCtr="0" anchor="b" bIns="91425" lIns="91425" spcFirstLastPara="1" rIns="91425" wrap="square" tIns="91425">
            <a:normAutofit/>
          </a:bodyPr>
          <a:lstStyle/>
          <a:p>
            <a:pPr indent="457200" lvl="0" marL="457200" rtl="0" algn="l">
              <a:spcBef>
                <a:spcPts val="0"/>
              </a:spcBef>
              <a:spcAft>
                <a:spcPts val="0"/>
              </a:spcAft>
              <a:buNone/>
            </a:pPr>
            <a:r>
              <a:rPr b="1" lang="en" sz="3280">
                <a:solidFill>
                  <a:srgbClr val="A64D79"/>
                </a:solidFill>
              </a:rPr>
              <a:t>Installing Wireshark</a:t>
            </a:r>
            <a:endParaRPr>
              <a:solidFill>
                <a:srgbClr val="A64D79"/>
              </a:solidFill>
            </a:endParaRPr>
          </a:p>
        </p:txBody>
      </p:sp>
      <p:sp>
        <p:nvSpPr>
          <p:cNvPr id="204" name="Google Shape;204;p32"/>
          <p:cNvSpPr txBox="1"/>
          <p:nvPr>
            <p:ph idx="1" type="subTitle"/>
          </p:nvPr>
        </p:nvSpPr>
        <p:spPr>
          <a:xfrm>
            <a:off x="311700" y="1072975"/>
            <a:ext cx="8520600" cy="792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1800">
                <a:solidFill>
                  <a:srgbClr val="666666"/>
                </a:solidFill>
                <a:latin typeface="Source Code Pro"/>
                <a:ea typeface="Source Code Pro"/>
                <a:cs typeface="Source Code Pro"/>
                <a:sym typeface="Source Code Pro"/>
              </a:rPr>
              <a:t>Now, Run the following command to install Wireshark on your Ubuntu machine:</a:t>
            </a:r>
            <a:endParaRPr sz="1800">
              <a:solidFill>
                <a:srgbClr val="666666"/>
              </a:solidFill>
              <a:latin typeface="Source Code Pro"/>
              <a:ea typeface="Source Code Pro"/>
              <a:cs typeface="Source Code Pro"/>
              <a:sym typeface="Source Code Pro"/>
            </a:endParaRPr>
          </a:p>
        </p:txBody>
      </p:sp>
      <p:pic>
        <p:nvPicPr>
          <p:cNvPr id="205" name="Google Shape;205;p32"/>
          <p:cNvPicPr preferRelativeResize="0"/>
          <p:nvPr/>
        </p:nvPicPr>
        <p:blipFill>
          <a:blip r:embed="rId3">
            <a:alphaModFix/>
          </a:blip>
          <a:stretch>
            <a:fillRect/>
          </a:stretch>
        </p:blipFill>
        <p:spPr>
          <a:xfrm>
            <a:off x="311700" y="2089725"/>
            <a:ext cx="4865845" cy="269825"/>
          </a:xfrm>
          <a:prstGeom prst="rect">
            <a:avLst/>
          </a:prstGeom>
          <a:noFill/>
          <a:ln>
            <a:noFill/>
          </a:ln>
        </p:spPr>
      </p:pic>
      <p:sp>
        <p:nvSpPr>
          <p:cNvPr id="206" name="Google Shape;206;p32"/>
          <p:cNvSpPr txBox="1"/>
          <p:nvPr/>
        </p:nvSpPr>
        <p:spPr>
          <a:xfrm>
            <a:off x="517075" y="2752525"/>
            <a:ext cx="67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07" name="Google Shape;207;p32"/>
          <p:cNvPicPr preferRelativeResize="0"/>
          <p:nvPr/>
        </p:nvPicPr>
        <p:blipFill>
          <a:blip r:embed="rId4">
            <a:alphaModFix/>
          </a:blip>
          <a:stretch>
            <a:fillRect/>
          </a:stretch>
        </p:blipFill>
        <p:spPr>
          <a:xfrm>
            <a:off x="274425" y="2834175"/>
            <a:ext cx="8595151" cy="1679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ctrTitle"/>
          </p:nvPr>
        </p:nvSpPr>
        <p:spPr>
          <a:xfrm>
            <a:off x="353625" y="303250"/>
            <a:ext cx="8520600" cy="686100"/>
          </a:xfrm>
          <a:prstGeom prst="rect">
            <a:avLst/>
          </a:prstGeom>
        </p:spPr>
        <p:txBody>
          <a:bodyPr anchorCtr="0" anchor="b" bIns="91425" lIns="91425" spcFirstLastPara="1" rIns="91425" wrap="square" tIns="91425">
            <a:noAutofit/>
          </a:bodyPr>
          <a:lstStyle/>
          <a:p>
            <a:pPr indent="457200" lvl="0" marL="2286000" rtl="0" algn="l">
              <a:spcBef>
                <a:spcPts val="0"/>
              </a:spcBef>
              <a:spcAft>
                <a:spcPts val="0"/>
              </a:spcAft>
              <a:buClr>
                <a:schemeClr val="dk1"/>
              </a:buClr>
              <a:buSzPts val="990"/>
              <a:buFont typeface="Arial"/>
              <a:buNone/>
            </a:pPr>
            <a:r>
              <a:rPr b="1" lang="en" sz="3480">
                <a:solidFill>
                  <a:srgbClr val="A64D79"/>
                </a:solidFill>
              </a:rPr>
              <a:t>Further</a:t>
            </a:r>
            <a:endParaRPr sz="5700">
              <a:solidFill>
                <a:srgbClr val="A64D79"/>
              </a:solidFill>
            </a:endParaRPr>
          </a:p>
        </p:txBody>
      </p:sp>
      <p:sp>
        <p:nvSpPr>
          <p:cNvPr id="213" name="Google Shape;213;p33"/>
          <p:cNvSpPr txBox="1"/>
          <p:nvPr>
            <p:ph idx="1" type="subTitle"/>
          </p:nvPr>
        </p:nvSpPr>
        <p:spPr>
          <a:xfrm>
            <a:off x="230050" y="1212925"/>
            <a:ext cx="8520600" cy="33240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666666"/>
                </a:solidFill>
              </a:rPr>
              <a:t>Now press </a:t>
            </a:r>
            <a:r>
              <a:rPr b="1" lang="en" sz="1800">
                <a:solidFill>
                  <a:srgbClr val="666666"/>
                </a:solidFill>
              </a:rPr>
              <a:t>y</a:t>
            </a:r>
            <a:r>
              <a:rPr lang="en" sz="1800">
                <a:solidFill>
                  <a:srgbClr val="666666"/>
                </a:solidFill>
              </a:rPr>
              <a:t> and then press </a:t>
            </a:r>
            <a:r>
              <a:rPr b="1" lang="en" sz="1800">
                <a:solidFill>
                  <a:srgbClr val="666666"/>
                </a:solidFill>
              </a:rPr>
              <a:t>&lt;Enter&gt;</a:t>
            </a:r>
            <a:endParaRPr b="1" sz="1800">
              <a:solidFill>
                <a:srgbClr val="666666"/>
              </a:solidFill>
            </a:endParaRPr>
          </a:p>
          <a:p>
            <a:pPr indent="0" lvl="0" marL="0" rtl="0" algn="l">
              <a:spcBef>
                <a:spcPts val="1200"/>
              </a:spcBef>
              <a:spcAft>
                <a:spcPts val="0"/>
              </a:spcAft>
              <a:buNone/>
            </a:pPr>
            <a:r>
              <a:t/>
            </a:r>
            <a:endParaRPr/>
          </a:p>
        </p:txBody>
      </p:sp>
      <p:pic>
        <p:nvPicPr>
          <p:cNvPr id="214" name="Google Shape;214;p33"/>
          <p:cNvPicPr preferRelativeResize="0"/>
          <p:nvPr/>
        </p:nvPicPr>
        <p:blipFill>
          <a:blip r:embed="rId3">
            <a:alphaModFix/>
          </a:blip>
          <a:stretch>
            <a:fillRect/>
          </a:stretch>
        </p:blipFill>
        <p:spPr>
          <a:xfrm>
            <a:off x="230050" y="2067400"/>
            <a:ext cx="8767751" cy="2045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ctrTitle"/>
          </p:nvPr>
        </p:nvSpPr>
        <p:spPr>
          <a:xfrm>
            <a:off x="370025" y="186625"/>
            <a:ext cx="8520600" cy="872700"/>
          </a:xfrm>
          <a:prstGeom prst="rect">
            <a:avLst/>
          </a:prstGeom>
        </p:spPr>
        <p:txBody>
          <a:bodyPr anchorCtr="0" anchor="b" bIns="91425" lIns="91425" spcFirstLastPara="1" rIns="91425" wrap="square" tIns="91425">
            <a:normAutofit/>
          </a:bodyPr>
          <a:lstStyle/>
          <a:p>
            <a:pPr indent="457200" lvl="0" marL="1828800" rtl="0" algn="l">
              <a:spcBef>
                <a:spcPts val="0"/>
              </a:spcBef>
              <a:spcAft>
                <a:spcPts val="0"/>
              </a:spcAft>
              <a:buClr>
                <a:schemeClr val="dk1"/>
              </a:buClr>
              <a:buSzPts val="990"/>
              <a:buFont typeface="Arial"/>
              <a:buNone/>
            </a:pPr>
            <a:r>
              <a:rPr b="1" lang="en" sz="3080">
                <a:solidFill>
                  <a:srgbClr val="A64D79"/>
                </a:solidFill>
              </a:rPr>
              <a:t>User Mode</a:t>
            </a:r>
            <a:endParaRPr b="1">
              <a:solidFill>
                <a:srgbClr val="A64D79"/>
              </a:solidFill>
            </a:endParaRPr>
          </a:p>
        </p:txBody>
      </p:sp>
      <p:sp>
        <p:nvSpPr>
          <p:cNvPr id="220" name="Google Shape;220;p34"/>
          <p:cNvSpPr txBox="1"/>
          <p:nvPr>
            <p:ph idx="1" type="subTitle"/>
          </p:nvPr>
        </p:nvSpPr>
        <p:spPr>
          <a:xfrm>
            <a:off x="370025" y="1059325"/>
            <a:ext cx="8520600" cy="3195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600">
                <a:solidFill>
                  <a:srgbClr val="666666"/>
                </a:solidFill>
              </a:rPr>
              <a:t>By default, Wireshark must be started as </a:t>
            </a:r>
            <a:r>
              <a:rPr b="1" lang="en" sz="1600">
                <a:solidFill>
                  <a:srgbClr val="666666"/>
                </a:solidFill>
              </a:rPr>
              <a:t>root</a:t>
            </a:r>
            <a:r>
              <a:rPr lang="en" sz="1600">
                <a:solidFill>
                  <a:srgbClr val="666666"/>
                </a:solidFill>
              </a:rPr>
              <a:t> (can also be done with </a:t>
            </a:r>
            <a:r>
              <a:rPr b="1" lang="en" sz="1600">
                <a:solidFill>
                  <a:srgbClr val="666666"/>
                </a:solidFill>
              </a:rPr>
              <a:t>sudo</a:t>
            </a:r>
            <a:r>
              <a:rPr lang="en" sz="1600">
                <a:solidFill>
                  <a:srgbClr val="666666"/>
                </a:solidFill>
              </a:rPr>
              <a:t>) privileges in order to work. If you want to run Wireshark without </a:t>
            </a:r>
            <a:r>
              <a:rPr b="1" lang="en" sz="1600">
                <a:solidFill>
                  <a:srgbClr val="666666"/>
                </a:solidFill>
              </a:rPr>
              <a:t>root</a:t>
            </a:r>
            <a:r>
              <a:rPr lang="en" sz="1600">
                <a:solidFill>
                  <a:srgbClr val="666666"/>
                </a:solidFill>
              </a:rPr>
              <a:t> privileges or without </a:t>
            </a:r>
            <a:r>
              <a:rPr b="1" lang="en" sz="1600">
                <a:solidFill>
                  <a:srgbClr val="666666"/>
                </a:solidFill>
              </a:rPr>
              <a:t>sudo</a:t>
            </a:r>
            <a:r>
              <a:rPr lang="en" sz="1600">
                <a:solidFill>
                  <a:srgbClr val="666666"/>
                </a:solidFill>
              </a:rPr>
              <a:t>, then select </a:t>
            </a:r>
            <a:r>
              <a:rPr b="1" lang="en" sz="1600">
                <a:solidFill>
                  <a:srgbClr val="666666"/>
                </a:solidFill>
              </a:rPr>
              <a:t>&lt;Yes&gt;</a:t>
            </a:r>
            <a:r>
              <a:rPr lang="en" sz="1600">
                <a:solidFill>
                  <a:srgbClr val="666666"/>
                </a:solidFill>
              </a:rPr>
              <a:t> and press </a:t>
            </a:r>
            <a:r>
              <a:rPr b="1" lang="en" sz="1600">
                <a:solidFill>
                  <a:srgbClr val="666666"/>
                </a:solidFill>
              </a:rPr>
              <a:t>&lt;Enter&gt;</a:t>
            </a:r>
            <a:r>
              <a:rPr lang="en" sz="1600">
                <a:solidFill>
                  <a:srgbClr val="666666"/>
                </a:solidFill>
              </a:rPr>
              <a:t>.</a:t>
            </a:r>
            <a:endParaRPr sz="1600">
              <a:solidFill>
                <a:srgbClr val="666666"/>
              </a:solidFill>
            </a:endParaRPr>
          </a:p>
          <a:p>
            <a:pPr indent="0" lvl="0" marL="0" rtl="0" algn="l">
              <a:lnSpc>
                <a:spcPct val="115000"/>
              </a:lnSpc>
              <a:spcBef>
                <a:spcPts val="1200"/>
              </a:spcBef>
              <a:spcAft>
                <a:spcPts val="0"/>
              </a:spcAft>
              <a:buNone/>
            </a:pPr>
            <a:r>
              <a:t/>
            </a:r>
            <a:endParaRPr sz="1600">
              <a:solidFill>
                <a:srgbClr val="666666"/>
              </a:solidFill>
            </a:endParaRPr>
          </a:p>
          <a:p>
            <a:pPr indent="0" lvl="0" marL="0" rtl="0" algn="l">
              <a:lnSpc>
                <a:spcPct val="115000"/>
              </a:lnSpc>
              <a:spcBef>
                <a:spcPts val="1200"/>
              </a:spcBef>
              <a:spcAft>
                <a:spcPts val="1200"/>
              </a:spcAft>
              <a:buClr>
                <a:schemeClr val="dk1"/>
              </a:buClr>
              <a:buSzPts val="1100"/>
              <a:buFont typeface="Arial"/>
              <a:buNone/>
            </a:pPr>
            <a:r>
              <a:t/>
            </a:r>
            <a:endParaRPr sz="1600">
              <a:solidFill>
                <a:srgbClr val="666666"/>
              </a:solidFill>
            </a:endParaRPr>
          </a:p>
        </p:txBody>
      </p:sp>
      <p:pic>
        <p:nvPicPr>
          <p:cNvPr id="221" name="Google Shape;221;p34"/>
          <p:cNvPicPr preferRelativeResize="0"/>
          <p:nvPr/>
        </p:nvPicPr>
        <p:blipFill>
          <a:blip r:embed="rId3">
            <a:alphaModFix/>
          </a:blip>
          <a:stretch>
            <a:fillRect/>
          </a:stretch>
        </p:blipFill>
        <p:spPr>
          <a:xfrm>
            <a:off x="250950" y="2095225"/>
            <a:ext cx="8253024" cy="2774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ctrTitle"/>
          </p:nvPr>
        </p:nvSpPr>
        <p:spPr>
          <a:xfrm>
            <a:off x="311700" y="273850"/>
            <a:ext cx="8520600" cy="904200"/>
          </a:xfrm>
          <a:prstGeom prst="rect">
            <a:avLst/>
          </a:prstGeom>
        </p:spPr>
        <p:txBody>
          <a:bodyPr anchorCtr="0" anchor="b" bIns="91425" lIns="91425" spcFirstLastPara="1" rIns="91425" wrap="square" tIns="91425">
            <a:normAutofit/>
          </a:bodyPr>
          <a:lstStyle/>
          <a:p>
            <a:pPr indent="457200" lvl="0" marL="1828800" rtl="0" algn="l">
              <a:spcBef>
                <a:spcPts val="0"/>
              </a:spcBef>
              <a:spcAft>
                <a:spcPts val="0"/>
              </a:spcAft>
              <a:buClr>
                <a:schemeClr val="dk1"/>
              </a:buClr>
              <a:buSzPts val="990"/>
              <a:buFont typeface="Arial"/>
              <a:buNone/>
            </a:pPr>
            <a:r>
              <a:rPr b="1" lang="en" sz="3280">
                <a:solidFill>
                  <a:srgbClr val="A64D79"/>
                </a:solidFill>
              </a:rPr>
              <a:t>   Installed</a:t>
            </a:r>
            <a:endParaRPr>
              <a:solidFill>
                <a:srgbClr val="A64D79"/>
              </a:solidFill>
            </a:endParaRPr>
          </a:p>
        </p:txBody>
      </p:sp>
      <p:sp>
        <p:nvSpPr>
          <p:cNvPr id="227" name="Google Shape;227;p35"/>
          <p:cNvSpPr txBox="1"/>
          <p:nvPr>
            <p:ph idx="1" type="subTitle"/>
          </p:nvPr>
        </p:nvSpPr>
        <p:spPr>
          <a:xfrm>
            <a:off x="311700" y="1369225"/>
            <a:ext cx="8520600" cy="345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666666"/>
                </a:solidFill>
              </a:rPr>
              <a:t>Wireshark should be installed.</a:t>
            </a:r>
            <a:endParaRPr sz="1800">
              <a:solidFill>
                <a:srgbClr val="666666"/>
              </a:solidFill>
            </a:endParaRPr>
          </a:p>
          <a:p>
            <a:pPr indent="0" lvl="0" marL="0" rtl="0" algn="l">
              <a:lnSpc>
                <a:spcPct val="115000"/>
              </a:lnSpc>
              <a:spcBef>
                <a:spcPts val="1200"/>
              </a:spcBef>
              <a:spcAft>
                <a:spcPts val="1200"/>
              </a:spcAft>
              <a:buClr>
                <a:schemeClr val="dk1"/>
              </a:buClr>
              <a:buSzPts val="1100"/>
              <a:buFont typeface="Arial"/>
              <a:buNone/>
            </a:pPr>
            <a:r>
              <a:t/>
            </a:r>
            <a:endParaRPr sz="1800">
              <a:solidFill>
                <a:srgbClr val="666666"/>
              </a:solidFill>
              <a:latin typeface="Source Code Pro"/>
              <a:ea typeface="Source Code Pro"/>
              <a:cs typeface="Source Code Pro"/>
              <a:sym typeface="Source Code Pro"/>
            </a:endParaRPr>
          </a:p>
        </p:txBody>
      </p:sp>
      <p:pic>
        <p:nvPicPr>
          <p:cNvPr id="228" name="Google Shape;228;p35"/>
          <p:cNvPicPr preferRelativeResize="0"/>
          <p:nvPr/>
        </p:nvPicPr>
        <p:blipFill>
          <a:blip r:embed="rId3">
            <a:alphaModFix/>
          </a:blip>
          <a:stretch>
            <a:fillRect/>
          </a:stretch>
        </p:blipFill>
        <p:spPr>
          <a:xfrm>
            <a:off x="311700" y="2000250"/>
            <a:ext cx="8383825" cy="302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ctrTitle"/>
          </p:nvPr>
        </p:nvSpPr>
        <p:spPr>
          <a:xfrm>
            <a:off x="311700" y="266250"/>
            <a:ext cx="8520600" cy="792600"/>
          </a:xfrm>
          <a:prstGeom prst="rect">
            <a:avLst/>
          </a:prstGeom>
        </p:spPr>
        <p:txBody>
          <a:bodyPr anchorCtr="0" anchor="b" bIns="91425" lIns="91425" spcFirstLastPara="1" rIns="91425" wrap="square" tIns="91425">
            <a:normAutofit/>
          </a:bodyPr>
          <a:lstStyle/>
          <a:p>
            <a:pPr indent="457200" lvl="0" marL="1371600" rtl="0" algn="l">
              <a:spcBef>
                <a:spcPts val="0"/>
              </a:spcBef>
              <a:spcAft>
                <a:spcPts val="0"/>
              </a:spcAft>
              <a:buClr>
                <a:schemeClr val="dk1"/>
              </a:buClr>
              <a:buSzPts val="990"/>
              <a:buFont typeface="Arial"/>
              <a:buNone/>
            </a:pPr>
            <a:r>
              <a:rPr b="1" lang="en" sz="3080">
                <a:solidFill>
                  <a:srgbClr val="A64D79"/>
                </a:solidFill>
              </a:rPr>
              <a:t>         Add User Group</a:t>
            </a:r>
            <a:endParaRPr>
              <a:solidFill>
                <a:srgbClr val="A64D79"/>
              </a:solidFill>
            </a:endParaRPr>
          </a:p>
        </p:txBody>
      </p:sp>
      <p:sp>
        <p:nvSpPr>
          <p:cNvPr id="234" name="Google Shape;234;p36"/>
          <p:cNvSpPr txBox="1"/>
          <p:nvPr>
            <p:ph idx="1" type="subTitle"/>
          </p:nvPr>
        </p:nvSpPr>
        <p:spPr>
          <a:xfrm>
            <a:off x="311700" y="1119200"/>
            <a:ext cx="8520600" cy="3369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900">
                <a:solidFill>
                  <a:srgbClr val="666666"/>
                </a:solidFill>
              </a:rPr>
              <a:t>Now if you selected </a:t>
            </a:r>
            <a:r>
              <a:rPr b="1" lang="en" sz="1900">
                <a:solidFill>
                  <a:srgbClr val="666666"/>
                </a:solidFill>
              </a:rPr>
              <a:t>&lt;Yes&gt;</a:t>
            </a:r>
            <a:r>
              <a:rPr lang="en" sz="1900">
                <a:solidFill>
                  <a:srgbClr val="666666"/>
                </a:solidFill>
              </a:rPr>
              <a:t> in the earlier section to run Wireshark without root access, then run the following command to add your user to the </a:t>
            </a:r>
            <a:r>
              <a:rPr b="1" lang="en" sz="1900">
                <a:solidFill>
                  <a:srgbClr val="666666"/>
                </a:solidFill>
              </a:rPr>
              <a:t>wireshark</a:t>
            </a:r>
            <a:r>
              <a:rPr lang="en" sz="1900">
                <a:solidFill>
                  <a:srgbClr val="666666"/>
                </a:solidFill>
              </a:rPr>
              <a:t> group:</a:t>
            </a:r>
            <a:endParaRPr sz="1900">
              <a:solidFill>
                <a:srgbClr val="666666"/>
              </a:solidFill>
            </a:endParaRPr>
          </a:p>
          <a:p>
            <a:pPr indent="0" lvl="0" marL="0" rtl="0" algn="l">
              <a:lnSpc>
                <a:spcPct val="115000"/>
              </a:lnSpc>
              <a:spcBef>
                <a:spcPts val="1200"/>
              </a:spcBef>
              <a:spcAft>
                <a:spcPts val="0"/>
              </a:spcAft>
              <a:buNone/>
            </a:pPr>
            <a:r>
              <a:t/>
            </a:r>
            <a:endParaRPr sz="1900">
              <a:solidFill>
                <a:srgbClr val="666666"/>
              </a:solidFill>
            </a:endParaRPr>
          </a:p>
          <a:p>
            <a:pPr indent="0" lvl="0" marL="0" rtl="0" algn="l">
              <a:lnSpc>
                <a:spcPct val="115000"/>
              </a:lnSpc>
              <a:spcBef>
                <a:spcPts val="1200"/>
              </a:spcBef>
              <a:spcAft>
                <a:spcPts val="1200"/>
              </a:spcAft>
              <a:buClr>
                <a:schemeClr val="dk1"/>
              </a:buClr>
              <a:buSzPts val="1100"/>
              <a:buFont typeface="Arial"/>
              <a:buNone/>
            </a:pPr>
            <a:r>
              <a:t/>
            </a:r>
            <a:endParaRPr sz="1900">
              <a:solidFill>
                <a:srgbClr val="666666"/>
              </a:solidFill>
            </a:endParaRPr>
          </a:p>
        </p:txBody>
      </p:sp>
      <p:pic>
        <p:nvPicPr>
          <p:cNvPr id="235" name="Google Shape;235;p36"/>
          <p:cNvPicPr preferRelativeResize="0"/>
          <p:nvPr/>
        </p:nvPicPr>
        <p:blipFill>
          <a:blip r:embed="rId3">
            <a:alphaModFix/>
          </a:blip>
          <a:stretch>
            <a:fillRect/>
          </a:stretch>
        </p:blipFill>
        <p:spPr>
          <a:xfrm>
            <a:off x="311700" y="2718650"/>
            <a:ext cx="4865845" cy="269825"/>
          </a:xfrm>
          <a:prstGeom prst="rect">
            <a:avLst/>
          </a:prstGeom>
          <a:noFill/>
          <a:ln>
            <a:noFill/>
          </a:ln>
        </p:spPr>
      </p:pic>
      <p:pic>
        <p:nvPicPr>
          <p:cNvPr id="236" name="Google Shape;236;p36"/>
          <p:cNvPicPr preferRelativeResize="0"/>
          <p:nvPr/>
        </p:nvPicPr>
        <p:blipFill>
          <a:blip r:embed="rId4">
            <a:alphaModFix/>
          </a:blip>
          <a:stretch>
            <a:fillRect/>
          </a:stretch>
        </p:blipFill>
        <p:spPr>
          <a:xfrm>
            <a:off x="146225" y="3519750"/>
            <a:ext cx="8745076" cy="782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ctrTitle"/>
          </p:nvPr>
        </p:nvSpPr>
        <p:spPr>
          <a:xfrm>
            <a:off x="204550" y="194825"/>
            <a:ext cx="8520600" cy="792600"/>
          </a:xfrm>
          <a:prstGeom prst="rect">
            <a:avLst/>
          </a:prstGeom>
        </p:spPr>
        <p:txBody>
          <a:bodyPr anchorCtr="0" anchor="b" bIns="91425" lIns="91425" spcFirstLastPara="1" rIns="91425" wrap="square" tIns="91425">
            <a:normAutofit/>
          </a:bodyPr>
          <a:lstStyle/>
          <a:p>
            <a:pPr indent="457200" lvl="0" marL="1828800" rtl="0" algn="l">
              <a:spcBef>
                <a:spcPts val="0"/>
              </a:spcBef>
              <a:spcAft>
                <a:spcPts val="0"/>
              </a:spcAft>
              <a:buNone/>
            </a:pPr>
            <a:r>
              <a:rPr b="1" lang="en" sz="3780">
                <a:solidFill>
                  <a:srgbClr val="A64D79"/>
                </a:solidFill>
              </a:rPr>
              <a:t>         Reboot</a:t>
            </a:r>
            <a:endParaRPr sz="6000">
              <a:solidFill>
                <a:srgbClr val="A64D79"/>
              </a:solidFill>
            </a:endParaRPr>
          </a:p>
        </p:txBody>
      </p:sp>
      <p:sp>
        <p:nvSpPr>
          <p:cNvPr id="242" name="Google Shape;242;p37"/>
          <p:cNvSpPr txBox="1"/>
          <p:nvPr>
            <p:ph idx="1" type="subTitle"/>
          </p:nvPr>
        </p:nvSpPr>
        <p:spPr>
          <a:xfrm>
            <a:off x="311700" y="1202525"/>
            <a:ext cx="8520600" cy="3690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666666"/>
                </a:solidFill>
                <a:latin typeface="Source Code Pro"/>
                <a:ea typeface="Source Code Pro"/>
                <a:cs typeface="Source Code Pro"/>
                <a:sym typeface="Source Code Pro"/>
              </a:rPr>
              <a:t>Finally, reboot your computer with the following command:</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1200"/>
              </a:spcAft>
              <a:buClr>
                <a:schemeClr val="dk1"/>
              </a:buClr>
              <a:buSzPts val="1100"/>
              <a:buFont typeface="Arial"/>
              <a:buNone/>
            </a:pPr>
            <a:r>
              <a:t/>
            </a:r>
            <a:endParaRPr sz="1800">
              <a:solidFill>
                <a:srgbClr val="666666"/>
              </a:solidFill>
              <a:latin typeface="Source Code Pro"/>
              <a:ea typeface="Source Code Pro"/>
              <a:cs typeface="Source Code Pro"/>
              <a:sym typeface="Source Code Pro"/>
            </a:endParaRPr>
          </a:p>
        </p:txBody>
      </p:sp>
      <p:pic>
        <p:nvPicPr>
          <p:cNvPr id="243" name="Google Shape;243;p37"/>
          <p:cNvPicPr preferRelativeResize="0"/>
          <p:nvPr/>
        </p:nvPicPr>
        <p:blipFill>
          <a:blip r:embed="rId3">
            <a:alphaModFix/>
          </a:blip>
          <a:stretch>
            <a:fillRect/>
          </a:stretch>
        </p:blipFill>
        <p:spPr>
          <a:xfrm>
            <a:off x="311700" y="2301925"/>
            <a:ext cx="4865845" cy="269825"/>
          </a:xfrm>
          <a:prstGeom prst="rect">
            <a:avLst/>
          </a:prstGeom>
          <a:noFill/>
          <a:ln>
            <a:noFill/>
          </a:ln>
        </p:spPr>
      </p:pic>
      <p:pic>
        <p:nvPicPr>
          <p:cNvPr id="244" name="Google Shape;244;p37"/>
          <p:cNvPicPr preferRelativeResize="0"/>
          <p:nvPr/>
        </p:nvPicPr>
        <p:blipFill>
          <a:blip r:embed="rId4">
            <a:alphaModFix/>
          </a:blip>
          <a:stretch>
            <a:fillRect/>
          </a:stretch>
        </p:blipFill>
        <p:spPr>
          <a:xfrm>
            <a:off x="204550" y="3221350"/>
            <a:ext cx="8890575" cy="707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8"/>
          <p:cNvSpPr txBox="1"/>
          <p:nvPr>
            <p:ph type="ctrTitle"/>
          </p:nvPr>
        </p:nvSpPr>
        <p:spPr>
          <a:xfrm>
            <a:off x="192650" y="254350"/>
            <a:ext cx="8520600" cy="792600"/>
          </a:xfrm>
          <a:prstGeom prst="rect">
            <a:avLst/>
          </a:prstGeom>
        </p:spPr>
        <p:txBody>
          <a:bodyPr anchorCtr="0" anchor="b" bIns="91425" lIns="91425" spcFirstLastPara="1" rIns="91425" wrap="square" tIns="91425">
            <a:normAutofit/>
          </a:bodyPr>
          <a:lstStyle/>
          <a:p>
            <a:pPr indent="457200" lvl="0" marL="914400" rtl="0" algn="l">
              <a:spcBef>
                <a:spcPts val="0"/>
              </a:spcBef>
              <a:spcAft>
                <a:spcPts val="0"/>
              </a:spcAft>
              <a:buNone/>
            </a:pPr>
            <a:r>
              <a:rPr b="1" lang="en" sz="3180">
                <a:solidFill>
                  <a:srgbClr val="A64D79"/>
                </a:solidFill>
              </a:rPr>
              <a:t>              Run Wireshark</a:t>
            </a:r>
            <a:endParaRPr/>
          </a:p>
        </p:txBody>
      </p:sp>
      <p:sp>
        <p:nvSpPr>
          <p:cNvPr id="250" name="Google Shape;250;p38"/>
          <p:cNvSpPr txBox="1"/>
          <p:nvPr>
            <p:ph idx="1" type="subTitle"/>
          </p:nvPr>
        </p:nvSpPr>
        <p:spPr>
          <a:xfrm>
            <a:off x="311700" y="1046950"/>
            <a:ext cx="8520600" cy="3751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800">
                <a:solidFill>
                  <a:srgbClr val="666666"/>
                </a:solidFill>
                <a:latin typeface="Source Code Pro"/>
                <a:ea typeface="Source Code Pro"/>
                <a:cs typeface="Source Code Pro"/>
                <a:sym typeface="Source Code Pro"/>
              </a:rPr>
              <a:t>You can also run the following command to start Wireshark from the Terminal:</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800">
                <a:solidFill>
                  <a:srgbClr val="666666"/>
                </a:solidFill>
                <a:latin typeface="Source Code Pro"/>
                <a:ea typeface="Source Code Pro"/>
                <a:cs typeface="Source Code Pro"/>
                <a:sym typeface="Source Code Pro"/>
              </a:rPr>
              <a:t>If you did not enable Wireshark to run with root privileges</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0"/>
              </a:spcAft>
              <a:buNone/>
            </a:pPr>
            <a:r>
              <a:rPr lang="en" sz="1800">
                <a:solidFill>
                  <a:srgbClr val="666666"/>
                </a:solidFill>
                <a:latin typeface="Source Code Pro"/>
                <a:ea typeface="Source Code Pro"/>
                <a:cs typeface="Source Code Pro"/>
                <a:sym typeface="Source Code Pro"/>
              </a:rPr>
              <a:t>Or sudo , then use the following command:</a:t>
            </a:r>
            <a:endParaRPr sz="1800">
              <a:solidFill>
                <a:srgbClr val="666666"/>
              </a:solidFill>
              <a:latin typeface="Source Code Pro"/>
              <a:ea typeface="Source Code Pro"/>
              <a:cs typeface="Source Code Pro"/>
              <a:sym typeface="Source Code Pro"/>
            </a:endParaRPr>
          </a:p>
          <a:p>
            <a:pPr indent="0" lvl="0" marL="0" rtl="0" algn="l">
              <a:lnSpc>
                <a:spcPct val="115000"/>
              </a:lnSpc>
              <a:spcBef>
                <a:spcPts val="1200"/>
              </a:spcBef>
              <a:spcAft>
                <a:spcPts val="1200"/>
              </a:spcAft>
              <a:buClr>
                <a:schemeClr val="dk1"/>
              </a:buClr>
              <a:buSzPts val="1100"/>
              <a:buFont typeface="Arial"/>
              <a:buNone/>
            </a:pPr>
            <a:r>
              <a:t/>
            </a:r>
            <a:endParaRPr sz="1800">
              <a:solidFill>
                <a:srgbClr val="666666"/>
              </a:solidFill>
              <a:latin typeface="Source Code Pro"/>
              <a:ea typeface="Source Code Pro"/>
              <a:cs typeface="Source Code Pro"/>
              <a:sym typeface="Source Code Pro"/>
            </a:endParaRPr>
          </a:p>
        </p:txBody>
      </p:sp>
      <p:pic>
        <p:nvPicPr>
          <p:cNvPr id="251" name="Google Shape;251;p38"/>
          <p:cNvPicPr preferRelativeResize="0"/>
          <p:nvPr/>
        </p:nvPicPr>
        <p:blipFill>
          <a:blip r:embed="rId3">
            <a:alphaModFix/>
          </a:blip>
          <a:stretch>
            <a:fillRect/>
          </a:stretch>
        </p:blipFill>
        <p:spPr>
          <a:xfrm>
            <a:off x="431500" y="1897100"/>
            <a:ext cx="4865845" cy="269825"/>
          </a:xfrm>
          <a:prstGeom prst="rect">
            <a:avLst/>
          </a:prstGeom>
          <a:noFill/>
          <a:ln>
            <a:noFill/>
          </a:ln>
        </p:spPr>
      </p:pic>
      <p:pic>
        <p:nvPicPr>
          <p:cNvPr id="252" name="Google Shape;252;p38"/>
          <p:cNvPicPr preferRelativeResize="0"/>
          <p:nvPr/>
        </p:nvPicPr>
        <p:blipFill>
          <a:blip r:embed="rId4">
            <a:alphaModFix/>
          </a:blip>
          <a:stretch>
            <a:fillRect/>
          </a:stretch>
        </p:blipFill>
        <p:spPr>
          <a:xfrm>
            <a:off x="431500" y="3446450"/>
            <a:ext cx="4865845" cy="269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ctrTitle"/>
          </p:nvPr>
        </p:nvSpPr>
        <p:spPr>
          <a:xfrm>
            <a:off x="311700" y="238125"/>
            <a:ext cx="8288700" cy="881100"/>
          </a:xfrm>
          <a:prstGeom prst="rect">
            <a:avLst/>
          </a:prstGeom>
        </p:spPr>
        <p:txBody>
          <a:bodyPr anchorCtr="0" anchor="b" bIns="91425" lIns="91425" spcFirstLastPara="1" rIns="91425" wrap="square" tIns="91425">
            <a:normAutofit/>
          </a:bodyPr>
          <a:lstStyle/>
          <a:p>
            <a:pPr indent="0" lvl="0" marL="0" rtl="0" algn="l">
              <a:lnSpc>
                <a:spcPct val="115000"/>
              </a:lnSpc>
              <a:spcBef>
                <a:spcPts val="2400"/>
              </a:spcBef>
              <a:spcAft>
                <a:spcPts val="600"/>
              </a:spcAft>
              <a:buNone/>
            </a:pPr>
            <a:r>
              <a:rPr b="1" lang="en" sz="3300">
                <a:solidFill>
                  <a:srgbClr val="A64D79"/>
                </a:solidFill>
              </a:rPr>
              <a:t>How to Install Wireshark on Windows?</a:t>
            </a:r>
            <a:endParaRPr/>
          </a:p>
        </p:txBody>
      </p:sp>
      <p:sp>
        <p:nvSpPr>
          <p:cNvPr id="258" name="Google Shape;258;p39"/>
          <p:cNvSpPr txBox="1"/>
          <p:nvPr>
            <p:ph idx="1" type="subTitle"/>
          </p:nvPr>
        </p:nvSpPr>
        <p:spPr>
          <a:xfrm>
            <a:off x="311700" y="1309700"/>
            <a:ext cx="8520600" cy="328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900">
                <a:solidFill>
                  <a:srgbClr val="666666"/>
                </a:solidFill>
              </a:rPr>
              <a:t>Visit the official Wireshark Site using any web browser.</a:t>
            </a:r>
            <a:endParaRPr sz="1900">
              <a:solidFill>
                <a:srgbClr val="666666"/>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59" name="Google Shape;259;p39"/>
          <p:cNvPicPr preferRelativeResize="0"/>
          <p:nvPr/>
        </p:nvPicPr>
        <p:blipFill>
          <a:blip r:embed="rId3">
            <a:alphaModFix/>
          </a:blip>
          <a:stretch>
            <a:fillRect/>
          </a:stretch>
        </p:blipFill>
        <p:spPr>
          <a:xfrm>
            <a:off x="383150" y="1901050"/>
            <a:ext cx="8520599" cy="2951599"/>
          </a:xfrm>
          <a:prstGeom prst="rect">
            <a:avLst/>
          </a:prstGeom>
          <a:noFill/>
          <a:ln>
            <a:noFill/>
          </a:ln>
        </p:spPr>
      </p:pic>
      <p:sp>
        <p:nvSpPr>
          <p:cNvPr id="260" name="Google Shape;260;p39"/>
          <p:cNvSpPr/>
          <p:nvPr/>
        </p:nvSpPr>
        <p:spPr>
          <a:xfrm>
            <a:off x="2813850" y="2714650"/>
            <a:ext cx="642900" cy="238200"/>
          </a:xfrm>
          <a:prstGeom prst="lef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ctrTitle"/>
          </p:nvPr>
        </p:nvSpPr>
        <p:spPr>
          <a:xfrm>
            <a:off x="311700" y="214300"/>
            <a:ext cx="8520600" cy="1023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400">
                <a:solidFill>
                  <a:srgbClr val="A64D79"/>
                </a:solidFill>
              </a:rPr>
              <a:t>Download</a:t>
            </a:r>
            <a:endParaRPr b="1" sz="4400">
              <a:solidFill>
                <a:srgbClr val="A64D79"/>
              </a:solidFill>
            </a:endParaRPr>
          </a:p>
        </p:txBody>
      </p:sp>
      <p:sp>
        <p:nvSpPr>
          <p:cNvPr id="266" name="Google Shape;266;p40"/>
          <p:cNvSpPr txBox="1"/>
          <p:nvPr>
            <p:ph idx="1" type="subTitle"/>
          </p:nvPr>
        </p:nvSpPr>
        <p:spPr>
          <a:xfrm>
            <a:off x="311700" y="1428750"/>
            <a:ext cx="8520600" cy="28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Click on Download and new webpage will open  with different releases and installers of Wireshark</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t/>
            </a:r>
            <a:endParaRPr sz="2200"/>
          </a:p>
        </p:txBody>
      </p:sp>
      <p:pic>
        <p:nvPicPr>
          <p:cNvPr id="267" name="Google Shape;267;p40"/>
          <p:cNvPicPr preferRelativeResize="0"/>
          <p:nvPr/>
        </p:nvPicPr>
        <p:blipFill>
          <a:blip r:embed="rId3">
            <a:alphaModFix/>
          </a:blip>
          <a:stretch>
            <a:fillRect/>
          </a:stretch>
        </p:blipFill>
        <p:spPr>
          <a:xfrm>
            <a:off x="396875" y="2369350"/>
            <a:ext cx="8435425" cy="2571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1"/>
          <p:cNvSpPr txBox="1"/>
          <p:nvPr>
            <p:ph type="ctrTitle"/>
          </p:nvPr>
        </p:nvSpPr>
        <p:spPr>
          <a:xfrm>
            <a:off x="311700" y="250025"/>
            <a:ext cx="8520600" cy="904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400">
                <a:solidFill>
                  <a:srgbClr val="A64D79"/>
                </a:solidFill>
              </a:rPr>
              <a:t>Version</a:t>
            </a:r>
            <a:endParaRPr b="1" sz="3400">
              <a:solidFill>
                <a:srgbClr val="A64D79"/>
              </a:solidFill>
            </a:endParaRPr>
          </a:p>
        </p:txBody>
      </p:sp>
      <p:sp>
        <p:nvSpPr>
          <p:cNvPr id="273" name="Google Shape;273;p41"/>
          <p:cNvSpPr txBox="1"/>
          <p:nvPr>
            <p:ph idx="1" type="subTitle"/>
          </p:nvPr>
        </p:nvSpPr>
        <p:spPr>
          <a:xfrm>
            <a:off x="311700" y="1428750"/>
            <a:ext cx="8520600" cy="219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Select the version of the installer matching your system. Here 64-bit windows os is used.</a:t>
            </a:r>
            <a:endParaRPr sz="1900"/>
          </a:p>
          <a:p>
            <a:pPr indent="0" lvl="0" marL="0" rtl="0" algn="l">
              <a:spcBef>
                <a:spcPts val="0"/>
              </a:spcBef>
              <a:spcAft>
                <a:spcPts val="0"/>
              </a:spcAft>
              <a:buNone/>
            </a:pPr>
            <a:r>
              <a:t/>
            </a:r>
            <a:endParaRPr sz="1900"/>
          </a:p>
        </p:txBody>
      </p:sp>
      <p:pic>
        <p:nvPicPr>
          <p:cNvPr id="274" name="Google Shape;274;p41"/>
          <p:cNvPicPr preferRelativeResize="0"/>
          <p:nvPr/>
        </p:nvPicPr>
        <p:blipFill>
          <a:blip r:embed="rId3">
            <a:alphaModFix/>
          </a:blip>
          <a:stretch>
            <a:fillRect/>
          </a:stretch>
        </p:blipFill>
        <p:spPr>
          <a:xfrm>
            <a:off x="454825" y="2321724"/>
            <a:ext cx="7353300" cy="2559826"/>
          </a:xfrm>
          <a:prstGeom prst="rect">
            <a:avLst/>
          </a:prstGeom>
          <a:noFill/>
          <a:ln>
            <a:noFill/>
          </a:ln>
        </p:spPr>
      </p:pic>
      <p:sp>
        <p:nvSpPr>
          <p:cNvPr id="275" name="Google Shape;275;p41"/>
          <p:cNvSpPr/>
          <p:nvPr/>
        </p:nvSpPr>
        <p:spPr>
          <a:xfrm rot="10800000">
            <a:off x="3849700" y="2738425"/>
            <a:ext cx="357300" cy="309600"/>
          </a:xfrm>
          <a:prstGeom prst="stripedRigh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1450025" y="1064226"/>
            <a:ext cx="5734050" cy="3057175"/>
          </a:xfrm>
          <a:prstGeom prst="rect">
            <a:avLst/>
          </a:prstGeom>
          <a:noFill/>
          <a:ln>
            <a:noFill/>
          </a:ln>
        </p:spPr>
      </p:pic>
      <p:sp>
        <p:nvSpPr>
          <p:cNvPr id="68" name="Google Shape;68;p15"/>
          <p:cNvSpPr txBox="1"/>
          <p:nvPr/>
        </p:nvSpPr>
        <p:spPr>
          <a:xfrm>
            <a:off x="0" y="0"/>
            <a:ext cx="8143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rgbClr val="A64D79"/>
                </a:solidFill>
              </a:rPr>
              <a:t>Cont..</a:t>
            </a:r>
            <a:endParaRPr b="1" sz="7200">
              <a:solidFill>
                <a:srgbClr val="A64D79"/>
              </a:solidFill>
            </a:endParaRPr>
          </a:p>
        </p:txBody>
      </p:sp>
      <p:sp>
        <p:nvSpPr>
          <p:cNvPr id="69" name="Google Shape;69;p15"/>
          <p:cNvSpPr txBox="1"/>
          <p:nvPr/>
        </p:nvSpPr>
        <p:spPr>
          <a:xfrm>
            <a:off x="265950" y="4477625"/>
            <a:ext cx="879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Note: </a:t>
            </a:r>
            <a:r>
              <a:rPr lang="en"/>
              <a:t>8.8.8.8 is the ip address of www.google.com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2"/>
          <p:cNvSpPr txBox="1"/>
          <p:nvPr>
            <p:ph type="ctrTitle"/>
          </p:nvPr>
        </p:nvSpPr>
        <p:spPr>
          <a:xfrm>
            <a:off x="311700" y="166700"/>
            <a:ext cx="8520600" cy="927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500">
                <a:solidFill>
                  <a:srgbClr val="A64D79"/>
                </a:solidFill>
              </a:rPr>
              <a:t>Executable File</a:t>
            </a:r>
            <a:endParaRPr b="1" sz="4500">
              <a:solidFill>
                <a:srgbClr val="A64D79"/>
              </a:solidFill>
            </a:endParaRPr>
          </a:p>
        </p:txBody>
      </p:sp>
      <p:sp>
        <p:nvSpPr>
          <p:cNvPr id="281" name="Google Shape;281;p42"/>
          <p:cNvSpPr txBox="1"/>
          <p:nvPr>
            <p:ph idx="1" type="subTitle"/>
          </p:nvPr>
        </p:nvSpPr>
        <p:spPr>
          <a:xfrm>
            <a:off x="311700" y="1226350"/>
            <a:ext cx="8520600" cy="2400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Downloading of executable file will start shortly after clicking. Nearly ~ 75.1MB for 4.0.2</a:t>
            </a:r>
            <a:endParaRPr sz="2500"/>
          </a:p>
          <a:p>
            <a:pPr indent="0" lvl="0" marL="0" rtl="0" algn="l">
              <a:spcBef>
                <a:spcPts val="0"/>
              </a:spcBef>
              <a:spcAft>
                <a:spcPts val="0"/>
              </a:spcAft>
              <a:buNone/>
            </a:pPr>
            <a:r>
              <a:rPr lang="en" sz="2500"/>
              <a:t>Now check for executable file in Downloads and run it.</a:t>
            </a:r>
            <a:endParaRPr sz="2500"/>
          </a:p>
          <a:p>
            <a:pPr indent="0" lvl="0" marL="0" rtl="0" algn="l">
              <a:spcBef>
                <a:spcPts val="0"/>
              </a:spcBef>
              <a:spcAft>
                <a:spcPts val="0"/>
              </a:spcAft>
              <a:buNone/>
            </a:pPr>
            <a:r>
              <a:t/>
            </a:r>
            <a:endParaRPr/>
          </a:p>
        </p:txBody>
      </p:sp>
      <p:pic>
        <p:nvPicPr>
          <p:cNvPr id="282" name="Google Shape;282;p42"/>
          <p:cNvPicPr preferRelativeResize="0"/>
          <p:nvPr/>
        </p:nvPicPr>
        <p:blipFill>
          <a:blip r:embed="rId3">
            <a:alphaModFix/>
          </a:blip>
          <a:stretch>
            <a:fillRect/>
          </a:stretch>
        </p:blipFill>
        <p:spPr>
          <a:xfrm>
            <a:off x="428625" y="2738450"/>
            <a:ext cx="8286750" cy="2178851"/>
          </a:xfrm>
          <a:prstGeom prst="rect">
            <a:avLst/>
          </a:prstGeom>
          <a:noFill/>
          <a:ln>
            <a:noFill/>
          </a:ln>
        </p:spPr>
      </p:pic>
      <p:sp>
        <p:nvSpPr>
          <p:cNvPr id="283" name="Google Shape;283;p42"/>
          <p:cNvSpPr/>
          <p:nvPr/>
        </p:nvSpPr>
        <p:spPr>
          <a:xfrm>
            <a:off x="4742650" y="4119550"/>
            <a:ext cx="583500" cy="357300"/>
          </a:xfrm>
          <a:prstGeom prst="stripedRigh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3"/>
          <p:cNvSpPr txBox="1"/>
          <p:nvPr>
            <p:ph type="ctrTitle"/>
          </p:nvPr>
        </p:nvSpPr>
        <p:spPr>
          <a:xfrm>
            <a:off x="311700" y="313875"/>
            <a:ext cx="8520600" cy="79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900">
                <a:solidFill>
                  <a:srgbClr val="A64D79"/>
                </a:solidFill>
              </a:rPr>
              <a:t>Run Setup</a:t>
            </a:r>
            <a:endParaRPr b="1" sz="3900">
              <a:solidFill>
                <a:srgbClr val="A64D79"/>
              </a:solidFill>
            </a:endParaRPr>
          </a:p>
        </p:txBody>
      </p:sp>
      <p:sp>
        <p:nvSpPr>
          <p:cNvPr id="289" name="Google Shape;289;p43"/>
          <p:cNvSpPr txBox="1"/>
          <p:nvPr>
            <p:ph idx="1" type="subTitle"/>
          </p:nvPr>
        </p:nvSpPr>
        <p:spPr>
          <a:xfrm>
            <a:off x="311700" y="1155325"/>
            <a:ext cx="8520600" cy="351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Setup screen will appear, click on Next.</a:t>
            </a:r>
            <a:endParaRPr/>
          </a:p>
        </p:txBody>
      </p:sp>
      <p:pic>
        <p:nvPicPr>
          <p:cNvPr id="290" name="Google Shape;290;p43"/>
          <p:cNvPicPr preferRelativeResize="0"/>
          <p:nvPr/>
        </p:nvPicPr>
        <p:blipFill rotWithShape="1">
          <a:blip r:embed="rId3">
            <a:alphaModFix/>
          </a:blip>
          <a:srcRect b="8332" l="14312" r="55391" t="45140"/>
          <a:stretch/>
        </p:blipFill>
        <p:spPr>
          <a:xfrm>
            <a:off x="849300" y="2274100"/>
            <a:ext cx="6441298" cy="2393026"/>
          </a:xfrm>
          <a:prstGeom prst="rect">
            <a:avLst/>
          </a:prstGeom>
          <a:noFill/>
          <a:ln>
            <a:noFill/>
          </a:ln>
        </p:spPr>
      </p:pic>
      <p:sp>
        <p:nvSpPr>
          <p:cNvPr id="291" name="Google Shape;291;p43"/>
          <p:cNvSpPr/>
          <p:nvPr/>
        </p:nvSpPr>
        <p:spPr>
          <a:xfrm>
            <a:off x="4572000" y="4321975"/>
            <a:ext cx="357300" cy="214200"/>
          </a:xfrm>
          <a:prstGeom prst="notchedRigh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ctrTitle"/>
          </p:nvPr>
        </p:nvSpPr>
        <p:spPr>
          <a:xfrm>
            <a:off x="240275" y="297650"/>
            <a:ext cx="8520600" cy="856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License</a:t>
            </a:r>
            <a:endParaRPr b="1" sz="3900">
              <a:solidFill>
                <a:srgbClr val="A64D79"/>
              </a:solidFill>
            </a:endParaRPr>
          </a:p>
        </p:txBody>
      </p:sp>
      <p:sp>
        <p:nvSpPr>
          <p:cNvPr id="297" name="Google Shape;297;p44"/>
          <p:cNvSpPr txBox="1"/>
          <p:nvPr>
            <p:ph idx="1" type="subTitle"/>
          </p:nvPr>
        </p:nvSpPr>
        <p:spPr>
          <a:xfrm>
            <a:off x="311700" y="1345400"/>
            <a:ext cx="8520600" cy="228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Click on Noted to proceed after reading LICENSE</a:t>
            </a:r>
            <a:endParaRPr/>
          </a:p>
        </p:txBody>
      </p:sp>
      <p:pic>
        <p:nvPicPr>
          <p:cNvPr id="298" name="Google Shape;298;p44"/>
          <p:cNvPicPr preferRelativeResize="0"/>
          <p:nvPr/>
        </p:nvPicPr>
        <p:blipFill rotWithShape="1">
          <a:blip r:embed="rId3">
            <a:alphaModFix/>
          </a:blip>
          <a:srcRect b="10506" l="14103" r="55296" t="45141"/>
          <a:stretch/>
        </p:blipFill>
        <p:spPr>
          <a:xfrm>
            <a:off x="311700" y="2345525"/>
            <a:ext cx="8449176" cy="2619375"/>
          </a:xfrm>
          <a:prstGeom prst="rect">
            <a:avLst/>
          </a:prstGeom>
          <a:noFill/>
          <a:ln>
            <a:noFill/>
          </a:ln>
        </p:spPr>
      </p:pic>
      <p:sp>
        <p:nvSpPr>
          <p:cNvPr id="299" name="Google Shape;299;p44"/>
          <p:cNvSpPr/>
          <p:nvPr/>
        </p:nvSpPr>
        <p:spPr>
          <a:xfrm>
            <a:off x="6361900" y="4405325"/>
            <a:ext cx="190500" cy="2859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ctrTitle"/>
          </p:nvPr>
        </p:nvSpPr>
        <p:spPr>
          <a:xfrm>
            <a:off x="311700" y="214325"/>
            <a:ext cx="8520600" cy="1118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Choosing Components</a:t>
            </a:r>
            <a:endParaRPr b="1" sz="4200">
              <a:solidFill>
                <a:srgbClr val="A64D79"/>
              </a:solidFill>
            </a:endParaRPr>
          </a:p>
        </p:txBody>
      </p:sp>
      <p:sp>
        <p:nvSpPr>
          <p:cNvPr id="305" name="Google Shape;305;p45"/>
          <p:cNvSpPr txBox="1"/>
          <p:nvPr>
            <p:ph idx="1" type="subTitle"/>
          </p:nvPr>
        </p:nvSpPr>
        <p:spPr>
          <a:xfrm>
            <a:off x="311700" y="1607350"/>
            <a:ext cx="8520600" cy="278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100"/>
              <a:t>This screen is for choosing components, so choose components and click on the Next button.</a:t>
            </a:r>
            <a:endParaRPr sz="2100"/>
          </a:p>
        </p:txBody>
      </p:sp>
      <p:pic>
        <p:nvPicPr>
          <p:cNvPr id="306" name="Google Shape;306;p45"/>
          <p:cNvPicPr preferRelativeResize="0"/>
          <p:nvPr/>
        </p:nvPicPr>
        <p:blipFill rotWithShape="1">
          <a:blip r:embed="rId3">
            <a:alphaModFix/>
          </a:blip>
          <a:srcRect b="10000" l="14138" r="55298" t="45392"/>
          <a:stretch/>
        </p:blipFill>
        <p:spPr>
          <a:xfrm>
            <a:off x="242100" y="2393150"/>
            <a:ext cx="8590200" cy="2655099"/>
          </a:xfrm>
          <a:prstGeom prst="rect">
            <a:avLst/>
          </a:prstGeom>
          <a:noFill/>
          <a:ln>
            <a:noFill/>
          </a:ln>
        </p:spPr>
      </p:pic>
      <p:sp>
        <p:nvSpPr>
          <p:cNvPr id="307" name="Google Shape;307;p45"/>
          <p:cNvSpPr/>
          <p:nvPr/>
        </p:nvSpPr>
        <p:spPr>
          <a:xfrm>
            <a:off x="6278550" y="4464850"/>
            <a:ext cx="226200" cy="3096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ctrTitle"/>
          </p:nvPr>
        </p:nvSpPr>
        <p:spPr>
          <a:xfrm>
            <a:off x="216450" y="190500"/>
            <a:ext cx="8520600" cy="868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Shortcuts</a:t>
            </a:r>
            <a:endParaRPr b="1" sz="4200">
              <a:solidFill>
                <a:srgbClr val="A64D79"/>
              </a:solidFill>
            </a:endParaRPr>
          </a:p>
        </p:txBody>
      </p:sp>
      <p:sp>
        <p:nvSpPr>
          <p:cNvPr id="313" name="Google Shape;313;p46"/>
          <p:cNvSpPr txBox="1"/>
          <p:nvPr>
            <p:ph idx="1" type="subTitle"/>
          </p:nvPr>
        </p:nvSpPr>
        <p:spPr>
          <a:xfrm>
            <a:off x="311700" y="1250150"/>
            <a:ext cx="8520600" cy="370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605"/>
              <a:buNone/>
            </a:pPr>
            <a:r>
              <a:rPr lang="en" sz="1740"/>
              <a:t>This screen is of choosing shortcuts like start menu or desktop icon along with file extensions which can be intercepted by Wireshark, tick all desired boxes and click on Next button.</a:t>
            </a:r>
            <a:endParaRPr sz="1740"/>
          </a:p>
          <a:p>
            <a:pPr indent="0" lvl="0" marL="0" rtl="0" algn="l">
              <a:spcBef>
                <a:spcPts val="0"/>
              </a:spcBef>
              <a:spcAft>
                <a:spcPts val="0"/>
              </a:spcAft>
              <a:buSzPts val="605"/>
              <a:buNone/>
            </a:pPr>
            <a:r>
              <a:t/>
            </a:r>
            <a:endParaRPr sz="1740"/>
          </a:p>
          <a:p>
            <a:pPr indent="0" lvl="0" marL="0" rtl="0" algn="ctr">
              <a:spcBef>
                <a:spcPts val="0"/>
              </a:spcBef>
              <a:spcAft>
                <a:spcPts val="0"/>
              </a:spcAft>
              <a:buSzPts val="605"/>
              <a:buNone/>
            </a:pPr>
            <a:r>
              <a:t/>
            </a:r>
            <a:endParaRPr sz="1740"/>
          </a:p>
        </p:txBody>
      </p:sp>
      <p:pic>
        <p:nvPicPr>
          <p:cNvPr id="314" name="Google Shape;314;p46"/>
          <p:cNvPicPr preferRelativeResize="0"/>
          <p:nvPr/>
        </p:nvPicPr>
        <p:blipFill rotWithShape="1">
          <a:blip r:embed="rId3">
            <a:alphaModFix/>
          </a:blip>
          <a:srcRect b="11344" l="14102" r="55949" t="44905"/>
          <a:stretch/>
        </p:blipFill>
        <p:spPr>
          <a:xfrm>
            <a:off x="1289850" y="2309825"/>
            <a:ext cx="6012648" cy="2250275"/>
          </a:xfrm>
          <a:prstGeom prst="rect">
            <a:avLst/>
          </a:prstGeom>
          <a:noFill/>
          <a:ln>
            <a:noFill/>
          </a:ln>
        </p:spPr>
      </p:pic>
      <p:sp>
        <p:nvSpPr>
          <p:cNvPr id="315" name="Google Shape;315;p46"/>
          <p:cNvSpPr/>
          <p:nvPr/>
        </p:nvSpPr>
        <p:spPr>
          <a:xfrm>
            <a:off x="5635650" y="4083825"/>
            <a:ext cx="154800" cy="2262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7"/>
          <p:cNvSpPr txBox="1"/>
          <p:nvPr>
            <p:ph type="ctrTitle"/>
          </p:nvPr>
        </p:nvSpPr>
        <p:spPr>
          <a:xfrm>
            <a:off x="204525" y="261950"/>
            <a:ext cx="8520600" cy="96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000">
                <a:solidFill>
                  <a:srgbClr val="A64D79"/>
                </a:solidFill>
              </a:rPr>
              <a:t>Install Location</a:t>
            </a:r>
            <a:endParaRPr b="1" sz="4000">
              <a:solidFill>
                <a:srgbClr val="A64D79"/>
              </a:solidFill>
            </a:endParaRPr>
          </a:p>
        </p:txBody>
      </p:sp>
      <p:sp>
        <p:nvSpPr>
          <p:cNvPr id="321" name="Google Shape;321;p47"/>
          <p:cNvSpPr txBox="1"/>
          <p:nvPr>
            <p:ph idx="1" type="subTitle"/>
          </p:nvPr>
        </p:nvSpPr>
        <p:spPr>
          <a:xfrm>
            <a:off x="311700" y="1369225"/>
            <a:ext cx="8520600" cy="225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next screen will be of installing location so choose the drive which will have sufficient memory space for installation. </a:t>
            </a:r>
            <a:endParaRPr sz="1900"/>
          </a:p>
          <a:p>
            <a:pPr indent="0" lvl="0" marL="0" rtl="0" algn="l">
              <a:spcBef>
                <a:spcPts val="0"/>
              </a:spcBef>
              <a:spcAft>
                <a:spcPts val="0"/>
              </a:spcAft>
              <a:buNone/>
            </a:pPr>
            <a:r>
              <a:t/>
            </a:r>
            <a:endParaRPr sz="1900"/>
          </a:p>
        </p:txBody>
      </p:sp>
      <p:pic>
        <p:nvPicPr>
          <p:cNvPr id="322" name="Google Shape;322;p47"/>
          <p:cNvPicPr preferRelativeResize="0"/>
          <p:nvPr/>
        </p:nvPicPr>
        <p:blipFill rotWithShape="1">
          <a:blip r:embed="rId3">
            <a:alphaModFix/>
          </a:blip>
          <a:srcRect b="10278" l="14369" r="55422" t="45832"/>
          <a:stretch/>
        </p:blipFill>
        <p:spPr>
          <a:xfrm>
            <a:off x="311700" y="2357450"/>
            <a:ext cx="7312277" cy="2619375"/>
          </a:xfrm>
          <a:prstGeom prst="rect">
            <a:avLst/>
          </a:prstGeom>
          <a:noFill/>
          <a:ln>
            <a:noFill/>
          </a:ln>
        </p:spPr>
      </p:pic>
      <p:sp>
        <p:nvSpPr>
          <p:cNvPr id="323" name="Google Shape;323;p47"/>
          <p:cNvSpPr/>
          <p:nvPr/>
        </p:nvSpPr>
        <p:spPr>
          <a:xfrm>
            <a:off x="5445125" y="4298150"/>
            <a:ext cx="202500" cy="3573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8"/>
          <p:cNvSpPr txBox="1"/>
          <p:nvPr>
            <p:ph type="ctrTitle"/>
          </p:nvPr>
        </p:nvSpPr>
        <p:spPr>
          <a:xfrm>
            <a:off x="311700" y="119050"/>
            <a:ext cx="8520600" cy="904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Installing NpCap</a:t>
            </a:r>
            <a:endParaRPr b="1" sz="4200">
              <a:solidFill>
                <a:srgbClr val="A64D79"/>
              </a:solidFill>
            </a:endParaRPr>
          </a:p>
        </p:txBody>
      </p:sp>
      <p:sp>
        <p:nvSpPr>
          <p:cNvPr id="329" name="Google Shape;329;p48"/>
          <p:cNvSpPr txBox="1"/>
          <p:nvPr>
            <p:ph idx="1" type="subTitle"/>
          </p:nvPr>
        </p:nvSpPr>
        <p:spPr>
          <a:xfrm>
            <a:off x="311700" y="1250150"/>
            <a:ext cx="8520600" cy="363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666666"/>
                </a:solidFill>
              </a:rPr>
              <a:t>Next screen has an option to install Npcap which is used with Wireshark to capture packets </a:t>
            </a:r>
            <a:r>
              <a:rPr i="1" lang="en" sz="1500">
                <a:solidFill>
                  <a:srgbClr val="666666"/>
                </a:solidFill>
              </a:rPr>
              <a:t>pcap </a:t>
            </a:r>
            <a:r>
              <a:rPr lang="en" sz="1500">
                <a:solidFill>
                  <a:srgbClr val="666666"/>
                </a:solidFill>
              </a:rPr>
              <a:t>means packet capture so the install option is already checked don’t change anything and click the next button.</a:t>
            </a:r>
            <a:endParaRPr sz="1500">
              <a:solidFill>
                <a:srgbClr val="666666"/>
              </a:solidFill>
            </a:endParaRPr>
          </a:p>
          <a:p>
            <a:pPr indent="0" lvl="0" marL="0" rtl="0" algn="l">
              <a:spcBef>
                <a:spcPts val="0"/>
              </a:spcBef>
              <a:spcAft>
                <a:spcPts val="0"/>
              </a:spcAft>
              <a:buNone/>
            </a:pPr>
            <a:r>
              <a:t/>
            </a:r>
            <a:endParaRPr sz="1500">
              <a:solidFill>
                <a:srgbClr val="666666"/>
              </a:solidFill>
            </a:endParaRPr>
          </a:p>
        </p:txBody>
      </p:sp>
      <p:pic>
        <p:nvPicPr>
          <p:cNvPr id="330" name="Google Shape;330;p48"/>
          <p:cNvPicPr preferRelativeResize="0"/>
          <p:nvPr/>
        </p:nvPicPr>
        <p:blipFill rotWithShape="1">
          <a:blip r:embed="rId3">
            <a:alphaModFix/>
          </a:blip>
          <a:srcRect b="10646" l="14368" r="55683" t="45141"/>
          <a:stretch/>
        </p:blipFill>
        <p:spPr>
          <a:xfrm>
            <a:off x="373050" y="2321725"/>
            <a:ext cx="8322475" cy="2726525"/>
          </a:xfrm>
          <a:prstGeom prst="rect">
            <a:avLst/>
          </a:prstGeom>
          <a:noFill/>
          <a:ln>
            <a:noFill/>
          </a:ln>
        </p:spPr>
      </p:pic>
      <p:sp>
        <p:nvSpPr>
          <p:cNvPr id="331" name="Google Shape;331;p48"/>
          <p:cNvSpPr/>
          <p:nvPr/>
        </p:nvSpPr>
        <p:spPr>
          <a:xfrm>
            <a:off x="6397625" y="4464850"/>
            <a:ext cx="154800" cy="2859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ph type="ctrTitle"/>
          </p:nvPr>
        </p:nvSpPr>
        <p:spPr>
          <a:xfrm>
            <a:off x="311700" y="321475"/>
            <a:ext cx="8520600" cy="904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500">
                <a:solidFill>
                  <a:srgbClr val="A64D79"/>
                </a:solidFill>
              </a:rPr>
              <a:t>USB Capture</a:t>
            </a:r>
            <a:endParaRPr b="1" sz="4500">
              <a:solidFill>
                <a:srgbClr val="A64D79"/>
              </a:solidFill>
            </a:endParaRPr>
          </a:p>
        </p:txBody>
      </p:sp>
      <p:sp>
        <p:nvSpPr>
          <p:cNvPr id="337" name="Google Shape;337;p49"/>
          <p:cNvSpPr txBox="1"/>
          <p:nvPr>
            <p:ph idx="1" type="subTitle"/>
          </p:nvPr>
        </p:nvSpPr>
        <p:spPr>
          <a:xfrm>
            <a:off x="311700" y="1321600"/>
            <a:ext cx="8520600" cy="357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Next screen is about USB network capturing so it is one’s choice to use it or not, click on Install.</a:t>
            </a:r>
            <a:endParaRPr sz="2400"/>
          </a:p>
          <a:p>
            <a:pPr indent="0" lvl="0" marL="0" rtl="0" algn="l">
              <a:spcBef>
                <a:spcPts val="0"/>
              </a:spcBef>
              <a:spcAft>
                <a:spcPts val="0"/>
              </a:spcAft>
              <a:buNone/>
            </a:pPr>
            <a:r>
              <a:t/>
            </a:r>
            <a:endParaRPr sz="2400"/>
          </a:p>
        </p:txBody>
      </p:sp>
      <p:pic>
        <p:nvPicPr>
          <p:cNvPr id="338" name="Google Shape;338;p49"/>
          <p:cNvPicPr preferRelativeResize="0"/>
          <p:nvPr/>
        </p:nvPicPr>
        <p:blipFill rotWithShape="1">
          <a:blip r:embed="rId3">
            <a:alphaModFix/>
          </a:blip>
          <a:srcRect b="10416" l="14104" r="55686" t="45835"/>
          <a:stretch/>
        </p:blipFill>
        <p:spPr>
          <a:xfrm>
            <a:off x="432600" y="2357450"/>
            <a:ext cx="7834301" cy="2619375"/>
          </a:xfrm>
          <a:prstGeom prst="rect">
            <a:avLst/>
          </a:prstGeom>
          <a:noFill/>
          <a:ln>
            <a:noFill/>
          </a:ln>
        </p:spPr>
      </p:pic>
      <p:sp>
        <p:nvSpPr>
          <p:cNvPr id="339" name="Google Shape;339;p49"/>
          <p:cNvSpPr/>
          <p:nvPr/>
        </p:nvSpPr>
        <p:spPr>
          <a:xfrm>
            <a:off x="6088050" y="4452950"/>
            <a:ext cx="214200" cy="2499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ctrTitle"/>
          </p:nvPr>
        </p:nvSpPr>
        <p:spPr>
          <a:xfrm>
            <a:off x="395050" y="285750"/>
            <a:ext cx="8520600" cy="89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Installation</a:t>
            </a:r>
            <a:endParaRPr b="1" sz="4200">
              <a:solidFill>
                <a:srgbClr val="A64D79"/>
              </a:solidFill>
            </a:endParaRPr>
          </a:p>
        </p:txBody>
      </p:sp>
      <p:sp>
        <p:nvSpPr>
          <p:cNvPr id="345" name="Google Shape;345;p50"/>
          <p:cNvSpPr txBox="1"/>
          <p:nvPr>
            <p:ph idx="1" type="subTitle"/>
          </p:nvPr>
        </p:nvSpPr>
        <p:spPr>
          <a:xfrm>
            <a:off x="395050" y="1393025"/>
            <a:ext cx="8520600" cy="340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this installation process will start.</a:t>
            </a:r>
            <a:endParaRPr/>
          </a:p>
        </p:txBody>
      </p:sp>
      <p:pic>
        <p:nvPicPr>
          <p:cNvPr id="346" name="Google Shape;346;p50"/>
          <p:cNvPicPr preferRelativeResize="0"/>
          <p:nvPr/>
        </p:nvPicPr>
        <p:blipFill rotWithShape="1">
          <a:blip r:embed="rId3">
            <a:alphaModFix/>
          </a:blip>
          <a:srcRect b="10416" l="14104" r="55426" t="45370"/>
          <a:stretch/>
        </p:blipFill>
        <p:spPr>
          <a:xfrm>
            <a:off x="1283075" y="2310900"/>
            <a:ext cx="6417451" cy="2559851"/>
          </a:xfrm>
          <a:prstGeom prst="rect">
            <a:avLst/>
          </a:prstGeom>
          <a:noFill/>
          <a:ln>
            <a:noFill/>
          </a:ln>
        </p:spPr>
      </p:pic>
      <p:sp>
        <p:nvSpPr>
          <p:cNvPr id="347" name="Google Shape;347;p50"/>
          <p:cNvSpPr/>
          <p:nvPr/>
        </p:nvSpPr>
        <p:spPr>
          <a:xfrm>
            <a:off x="2313775" y="2500325"/>
            <a:ext cx="393000" cy="142800"/>
          </a:xfrm>
          <a:prstGeom prst="lef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1"/>
          <p:cNvSpPr txBox="1"/>
          <p:nvPr>
            <p:ph type="ctrTitle"/>
          </p:nvPr>
        </p:nvSpPr>
        <p:spPr>
          <a:xfrm>
            <a:off x="156925" y="345275"/>
            <a:ext cx="8520600" cy="463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 </a:t>
            </a:r>
            <a:endParaRPr/>
          </a:p>
        </p:txBody>
      </p:sp>
      <p:sp>
        <p:nvSpPr>
          <p:cNvPr id="353" name="Google Shape;353;p51"/>
          <p:cNvSpPr txBox="1"/>
          <p:nvPr>
            <p:ph idx="1" type="subTitle"/>
          </p:nvPr>
        </p:nvSpPr>
        <p:spPr>
          <a:xfrm>
            <a:off x="311700" y="1119625"/>
            <a:ext cx="8520600" cy="205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666666"/>
                </a:solidFill>
              </a:rPr>
              <a:t>This installation will prompt for Npcap installation as already checked so the license agreement of Npcap will appear to click on the</a:t>
            </a:r>
            <a:r>
              <a:rPr i="1" lang="en" sz="1800">
                <a:solidFill>
                  <a:srgbClr val="666666"/>
                </a:solidFill>
              </a:rPr>
              <a:t> I Agree</a:t>
            </a:r>
            <a:r>
              <a:rPr lang="en" sz="1800">
                <a:solidFill>
                  <a:srgbClr val="666666"/>
                </a:solidFill>
              </a:rPr>
              <a:t> button.</a:t>
            </a:r>
            <a:endParaRPr sz="1800">
              <a:solidFill>
                <a:srgbClr val="666666"/>
              </a:solidFill>
            </a:endParaRPr>
          </a:p>
          <a:p>
            <a:pPr indent="0" lvl="0" marL="0" rtl="0" algn="l">
              <a:spcBef>
                <a:spcPts val="0"/>
              </a:spcBef>
              <a:spcAft>
                <a:spcPts val="0"/>
              </a:spcAft>
              <a:buNone/>
            </a:pPr>
            <a:r>
              <a:t/>
            </a:r>
            <a:endParaRPr sz="1800">
              <a:solidFill>
                <a:srgbClr val="666666"/>
              </a:solidFill>
            </a:endParaRPr>
          </a:p>
        </p:txBody>
      </p:sp>
      <p:pic>
        <p:nvPicPr>
          <p:cNvPr id="354" name="Google Shape;354;p51"/>
          <p:cNvPicPr preferRelativeResize="0"/>
          <p:nvPr/>
        </p:nvPicPr>
        <p:blipFill rotWithShape="1">
          <a:blip r:embed="rId3">
            <a:alphaModFix/>
          </a:blip>
          <a:srcRect b="21061" l="18011" r="49436" t="34030"/>
          <a:stretch/>
        </p:blipFill>
        <p:spPr>
          <a:xfrm>
            <a:off x="420675" y="2035975"/>
            <a:ext cx="3810000" cy="2762251"/>
          </a:xfrm>
          <a:prstGeom prst="rect">
            <a:avLst/>
          </a:prstGeom>
          <a:noFill/>
          <a:ln>
            <a:noFill/>
          </a:ln>
        </p:spPr>
      </p:pic>
      <p:pic>
        <p:nvPicPr>
          <p:cNvPr id="355" name="Google Shape;355;p51"/>
          <p:cNvPicPr preferRelativeResize="0"/>
          <p:nvPr/>
        </p:nvPicPr>
        <p:blipFill rotWithShape="1">
          <a:blip r:embed="rId4">
            <a:alphaModFix/>
          </a:blip>
          <a:srcRect b="21228" l="17858" r="49742" t="33976"/>
          <a:stretch/>
        </p:blipFill>
        <p:spPr>
          <a:xfrm>
            <a:off x="4445000" y="2035975"/>
            <a:ext cx="3551688" cy="2762251"/>
          </a:xfrm>
          <a:prstGeom prst="rect">
            <a:avLst/>
          </a:prstGeom>
          <a:noFill/>
          <a:ln>
            <a:noFill/>
          </a:ln>
        </p:spPr>
      </p:pic>
      <p:sp>
        <p:nvSpPr>
          <p:cNvPr id="356" name="Google Shape;356;p51"/>
          <p:cNvSpPr/>
          <p:nvPr/>
        </p:nvSpPr>
        <p:spPr>
          <a:xfrm>
            <a:off x="2540000" y="4572000"/>
            <a:ext cx="226200" cy="178500"/>
          </a:xfrm>
          <a:prstGeom prst="righ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1"/>
          <p:cNvSpPr/>
          <p:nvPr/>
        </p:nvSpPr>
        <p:spPr>
          <a:xfrm>
            <a:off x="6969125" y="4250550"/>
            <a:ext cx="226200" cy="2619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1"/>
          <p:cNvSpPr txBox="1"/>
          <p:nvPr>
            <p:ph type="ctrTitle"/>
          </p:nvPr>
        </p:nvSpPr>
        <p:spPr>
          <a:xfrm>
            <a:off x="395050" y="285750"/>
            <a:ext cx="8520600" cy="892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Cont..</a:t>
            </a:r>
            <a:endParaRPr b="1" sz="4200">
              <a:solidFill>
                <a:srgbClr val="A64D7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ctrTitle"/>
          </p:nvPr>
        </p:nvSpPr>
        <p:spPr>
          <a:xfrm>
            <a:off x="360275" y="133575"/>
            <a:ext cx="8520600" cy="89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A64D79"/>
                </a:solidFill>
              </a:rPr>
              <a:t>Ifconfig command</a:t>
            </a:r>
            <a:endParaRPr b="1">
              <a:solidFill>
                <a:srgbClr val="A64D79"/>
              </a:solidFill>
            </a:endParaRPr>
          </a:p>
        </p:txBody>
      </p:sp>
      <p:sp>
        <p:nvSpPr>
          <p:cNvPr id="75" name="Google Shape;75;p16"/>
          <p:cNvSpPr txBox="1"/>
          <p:nvPr>
            <p:ph idx="1" type="subTitle"/>
          </p:nvPr>
        </p:nvSpPr>
        <p:spPr>
          <a:xfrm>
            <a:off x="311700" y="1024275"/>
            <a:ext cx="8520600" cy="3918000"/>
          </a:xfrm>
          <a:prstGeom prst="rect">
            <a:avLst/>
          </a:prstGeom>
        </p:spPr>
        <p:txBody>
          <a:bodyPr anchorCtr="0" anchor="t" bIns="91425" lIns="91425" spcFirstLastPara="1" rIns="91425" wrap="square" tIns="91425">
            <a:normAutofit fontScale="85000" lnSpcReduction="10000"/>
          </a:bodyPr>
          <a:lstStyle/>
          <a:p>
            <a:pPr indent="-379730" lvl="0" marL="457200" rtl="0" algn="just">
              <a:spcBef>
                <a:spcPts val="0"/>
              </a:spcBef>
              <a:spcAft>
                <a:spcPts val="0"/>
              </a:spcAft>
              <a:buSzPct val="100000"/>
              <a:buAutoNum type="arabicParenR"/>
            </a:pPr>
            <a:r>
              <a:rPr lang="en">
                <a:solidFill>
                  <a:srgbClr val="FF0000"/>
                </a:solidFill>
              </a:rPr>
              <a:t>ifconfig</a:t>
            </a:r>
            <a:r>
              <a:rPr lang="en"/>
              <a:t> command is used to configure the kernel-resident network interfaces. </a:t>
            </a:r>
            <a:endParaRPr/>
          </a:p>
          <a:p>
            <a:pPr indent="-379730" lvl="0" marL="457200" rtl="0" algn="just">
              <a:spcBef>
                <a:spcPts val="0"/>
              </a:spcBef>
              <a:spcAft>
                <a:spcPts val="0"/>
              </a:spcAft>
              <a:buSzPct val="100000"/>
              <a:buAutoNum type="arabicParenR"/>
            </a:pPr>
            <a:r>
              <a:rPr lang="en"/>
              <a:t>It is used to assign the IP addresses and netmask to an interface or to enable or disable the interfaces. </a:t>
            </a:r>
            <a:endParaRPr/>
          </a:p>
          <a:p>
            <a:pPr indent="-379730" lvl="0" marL="457200" rtl="0" algn="just">
              <a:spcBef>
                <a:spcPts val="0"/>
              </a:spcBef>
              <a:spcAft>
                <a:spcPts val="0"/>
              </a:spcAft>
              <a:buSzPct val="100000"/>
              <a:buAutoNum type="arabicParenR"/>
            </a:pPr>
            <a:r>
              <a:rPr lang="en"/>
              <a:t>It is often advised to use the ifconfig command after starting the system to define the network address of each interface for the smooth functioning of the system. </a:t>
            </a:r>
            <a:endParaRPr/>
          </a:p>
          <a:p>
            <a:pPr indent="-379730" lvl="0" marL="457200" rtl="0" algn="just">
              <a:spcBef>
                <a:spcPts val="0"/>
              </a:spcBef>
              <a:spcAft>
                <a:spcPts val="0"/>
              </a:spcAft>
              <a:buSzPct val="100000"/>
              <a:buAutoNum type="arabicParenR"/>
            </a:pPr>
            <a:r>
              <a:rPr lang="en"/>
              <a:t>After the startup of the system, it can again be used for changing the network address of the interface or can also be used for debugging purposes too.</a:t>
            </a:r>
            <a:endParaRPr/>
          </a:p>
          <a:p>
            <a:pPr indent="0" lvl="0" marL="0" rtl="0" algn="ct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2"/>
          <p:cNvSpPr txBox="1"/>
          <p:nvPr>
            <p:ph type="ctrTitle"/>
          </p:nvPr>
        </p:nvSpPr>
        <p:spPr>
          <a:xfrm>
            <a:off x="252150" y="214325"/>
            <a:ext cx="8520600" cy="96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300">
                <a:solidFill>
                  <a:srgbClr val="A64D79"/>
                </a:solidFill>
              </a:rPr>
              <a:t>Finish Installation</a:t>
            </a:r>
            <a:endParaRPr b="1" sz="4300">
              <a:solidFill>
                <a:srgbClr val="A64D79"/>
              </a:solidFill>
            </a:endParaRPr>
          </a:p>
        </p:txBody>
      </p:sp>
      <p:sp>
        <p:nvSpPr>
          <p:cNvPr id="364" name="Google Shape;364;p52"/>
          <p:cNvSpPr txBox="1"/>
          <p:nvPr>
            <p:ph idx="1" type="subTitle"/>
          </p:nvPr>
        </p:nvSpPr>
        <p:spPr>
          <a:xfrm>
            <a:off x="311700" y="1250150"/>
            <a:ext cx="8520600" cy="364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Finish installation </a:t>
            </a:r>
            <a:r>
              <a:rPr lang="en"/>
              <a:t>and click on reboot now.</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65" name="Google Shape;365;p52"/>
          <p:cNvPicPr preferRelativeResize="0"/>
          <p:nvPr/>
        </p:nvPicPr>
        <p:blipFill rotWithShape="1">
          <a:blip r:embed="rId3">
            <a:alphaModFix/>
          </a:blip>
          <a:srcRect b="48379" l="34416" r="35244" t="7639"/>
          <a:stretch/>
        </p:blipFill>
        <p:spPr>
          <a:xfrm>
            <a:off x="1087450" y="2464600"/>
            <a:ext cx="2774150" cy="2262200"/>
          </a:xfrm>
          <a:prstGeom prst="rect">
            <a:avLst/>
          </a:prstGeom>
          <a:noFill/>
          <a:ln>
            <a:noFill/>
          </a:ln>
        </p:spPr>
      </p:pic>
      <p:pic>
        <p:nvPicPr>
          <p:cNvPr id="366" name="Google Shape;366;p52"/>
          <p:cNvPicPr preferRelativeResize="0"/>
          <p:nvPr/>
        </p:nvPicPr>
        <p:blipFill rotWithShape="1">
          <a:blip r:embed="rId4">
            <a:alphaModFix/>
          </a:blip>
          <a:srcRect b="48612" l="34157" r="35504" t="7406"/>
          <a:stretch/>
        </p:blipFill>
        <p:spPr>
          <a:xfrm>
            <a:off x="4385475" y="2464600"/>
            <a:ext cx="2774150" cy="2262200"/>
          </a:xfrm>
          <a:prstGeom prst="rect">
            <a:avLst/>
          </a:prstGeom>
          <a:noFill/>
          <a:ln>
            <a:noFill/>
          </a:ln>
        </p:spPr>
      </p:pic>
      <p:sp>
        <p:nvSpPr>
          <p:cNvPr id="367" name="Google Shape;367;p52"/>
          <p:cNvSpPr/>
          <p:nvPr/>
        </p:nvSpPr>
        <p:spPr>
          <a:xfrm>
            <a:off x="3028150" y="4298150"/>
            <a:ext cx="142800" cy="1668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2"/>
          <p:cNvSpPr/>
          <p:nvPr/>
        </p:nvSpPr>
        <p:spPr>
          <a:xfrm>
            <a:off x="6409525" y="4286250"/>
            <a:ext cx="142800" cy="166800"/>
          </a:xfrm>
          <a:prstGeom prst="down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ph type="ctrTitle"/>
          </p:nvPr>
        </p:nvSpPr>
        <p:spPr>
          <a:xfrm>
            <a:off x="383125" y="273850"/>
            <a:ext cx="8520600" cy="97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4400">
                <a:solidFill>
                  <a:srgbClr val="A64D79"/>
                </a:solidFill>
              </a:rPr>
              <a:t>Successful Installation</a:t>
            </a:r>
            <a:endParaRPr b="1" sz="4400">
              <a:solidFill>
                <a:srgbClr val="A64D79"/>
              </a:solidFill>
            </a:endParaRPr>
          </a:p>
        </p:txBody>
      </p:sp>
      <p:sp>
        <p:nvSpPr>
          <p:cNvPr id="374" name="Google Shape;374;p53"/>
          <p:cNvSpPr txBox="1"/>
          <p:nvPr>
            <p:ph idx="1" type="subTitle"/>
          </p:nvPr>
        </p:nvSpPr>
        <p:spPr>
          <a:xfrm>
            <a:off x="311700" y="1441075"/>
            <a:ext cx="8520600" cy="338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Wireshark is successfully installed on the system and an icon is created on the desktop as shown below:</a:t>
            </a:r>
            <a:endParaRPr sz="2500"/>
          </a:p>
          <a:p>
            <a:pPr indent="0" lvl="0" marL="0" rtl="0" algn="l">
              <a:spcBef>
                <a:spcPts val="0"/>
              </a:spcBef>
              <a:spcAft>
                <a:spcPts val="0"/>
              </a:spcAft>
              <a:buNone/>
            </a:pPr>
            <a:r>
              <a:t/>
            </a:r>
            <a:endParaRPr sz="2500"/>
          </a:p>
        </p:txBody>
      </p:sp>
      <p:pic>
        <p:nvPicPr>
          <p:cNvPr id="375" name="Google Shape;375;p53"/>
          <p:cNvPicPr preferRelativeResize="0"/>
          <p:nvPr/>
        </p:nvPicPr>
        <p:blipFill rotWithShape="1">
          <a:blip r:embed="rId3">
            <a:alphaModFix/>
          </a:blip>
          <a:srcRect b="11108" l="53945" r="11419" t="47455"/>
          <a:stretch/>
        </p:blipFill>
        <p:spPr>
          <a:xfrm>
            <a:off x="383125" y="2690850"/>
            <a:ext cx="3167074" cy="2131226"/>
          </a:xfrm>
          <a:prstGeom prst="rect">
            <a:avLst/>
          </a:prstGeom>
          <a:noFill/>
          <a:ln>
            <a:noFill/>
          </a:ln>
        </p:spPr>
      </p:pic>
      <p:sp>
        <p:nvSpPr>
          <p:cNvPr id="376" name="Google Shape;376;p53"/>
          <p:cNvSpPr/>
          <p:nvPr/>
        </p:nvSpPr>
        <p:spPr>
          <a:xfrm>
            <a:off x="1146975" y="3429025"/>
            <a:ext cx="440400" cy="476400"/>
          </a:xfrm>
          <a:prstGeom prst="stripedRightArrow">
            <a:avLst>
              <a:gd fmla="val 50000" name="adj1"/>
              <a:gd fmla="val 50000" name="adj2"/>
            </a:avLst>
          </a:prstGeom>
          <a:solidFill>
            <a:srgbClr val="00FDC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a:solidFill>
                  <a:srgbClr val="A64D79"/>
                </a:solidFill>
              </a:rPr>
              <a:t>Capturing Live Network Data</a:t>
            </a:r>
            <a:endParaRPr b="1">
              <a:solidFill>
                <a:srgbClr val="A64D7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311700" y="179650"/>
            <a:ext cx="8520600" cy="882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450">
                <a:solidFill>
                  <a:srgbClr val="A64D79"/>
                </a:solidFill>
              </a:rPr>
              <a:t>Prerequisites</a:t>
            </a:r>
            <a:endParaRPr b="1" sz="4450">
              <a:solidFill>
                <a:srgbClr val="A64D79"/>
              </a:solidFill>
            </a:endParaRPr>
          </a:p>
        </p:txBody>
      </p:sp>
      <p:sp>
        <p:nvSpPr>
          <p:cNvPr id="387" name="Google Shape;387;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AutoNum type="arabicPeriod"/>
            </a:pPr>
            <a:r>
              <a:rPr lang="en" sz="2500"/>
              <a:t>Special </a:t>
            </a:r>
            <a:r>
              <a:rPr lang="en" sz="2500"/>
              <a:t>privileges</a:t>
            </a:r>
            <a:r>
              <a:rPr lang="en" sz="2500"/>
              <a:t> may be needed to start a live capture.</a:t>
            </a:r>
            <a:endParaRPr sz="2500"/>
          </a:p>
          <a:p>
            <a:pPr indent="-387350" lvl="0" marL="457200" rtl="0" algn="l">
              <a:spcBef>
                <a:spcPts val="0"/>
              </a:spcBef>
              <a:spcAft>
                <a:spcPts val="0"/>
              </a:spcAft>
              <a:buSzPts val="2500"/>
              <a:buAutoNum type="arabicPeriod"/>
            </a:pPr>
            <a:r>
              <a:rPr lang="en" sz="2500"/>
              <a:t>Choose right network interface to capture network data from.</a:t>
            </a:r>
            <a:endParaRPr sz="2500"/>
          </a:p>
          <a:p>
            <a:pPr indent="-387350" lvl="0" marL="457200" rtl="0" algn="l">
              <a:spcBef>
                <a:spcPts val="0"/>
              </a:spcBef>
              <a:spcAft>
                <a:spcPts val="0"/>
              </a:spcAft>
              <a:buSzPts val="2500"/>
              <a:buAutoNum type="arabicPeriod"/>
            </a:pPr>
            <a:r>
              <a:rPr lang="en" sz="2500"/>
              <a:t>Choose right place in the network to capture and see the network traffic.</a:t>
            </a:r>
            <a:endParaRPr sz="2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311700" y="230200"/>
            <a:ext cx="8520600" cy="869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450">
                <a:solidFill>
                  <a:srgbClr val="A64D79"/>
                </a:solidFill>
              </a:rPr>
              <a:t>Start Capturing</a:t>
            </a:r>
            <a:endParaRPr b="1" sz="4450">
              <a:solidFill>
                <a:srgbClr val="A64D79"/>
              </a:solidFill>
            </a:endParaRPr>
          </a:p>
        </p:txBody>
      </p:sp>
      <p:sp>
        <p:nvSpPr>
          <p:cNvPr id="393" name="Google Shape;393;p56"/>
          <p:cNvSpPr txBox="1"/>
          <p:nvPr>
            <p:ph idx="1" type="body"/>
          </p:nvPr>
        </p:nvSpPr>
        <p:spPr>
          <a:xfrm>
            <a:off x="311700" y="1152475"/>
            <a:ext cx="8520600" cy="1557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2400"/>
              <a:t>Use following steps to start capturing packets with Wireshark</a:t>
            </a:r>
            <a:endParaRPr sz="2400"/>
          </a:p>
          <a:p>
            <a:pPr indent="-381000" lvl="0" marL="457200" rtl="0" algn="l">
              <a:spcBef>
                <a:spcPts val="1200"/>
              </a:spcBef>
              <a:spcAft>
                <a:spcPts val="0"/>
              </a:spcAft>
              <a:buSzPts val="2400"/>
              <a:buAutoNum type="arabicPeriod"/>
            </a:pPr>
            <a:r>
              <a:rPr lang="en" sz="2400"/>
              <a:t>Double click on an interface in the welcome screen or select an interface and then, select Capture &gt; Start.</a:t>
            </a:r>
            <a:endParaRPr sz="2400"/>
          </a:p>
        </p:txBody>
      </p:sp>
      <p:pic>
        <p:nvPicPr>
          <p:cNvPr id="394" name="Google Shape;394;p56"/>
          <p:cNvPicPr preferRelativeResize="0"/>
          <p:nvPr/>
        </p:nvPicPr>
        <p:blipFill>
          <a:blip r:embed="rId3">
            <a:alphaModFix/>
          </a:blip>
          <a:stretch>
            <a:fillRect/>
          </a:stretch>
        </p:blipFill>
        <p:spPr>
          <a:xfrm>
            <a:off x="885174" y="2571750"/>
            <a:ext cx="6566081" cy="2396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7"/>
          <p:cNvSpPr txBox="1"/>
          <p:nvPr>
            <p:ph idx="1" type="body"/>
          </p:nvPr>
        </p:nvSpPr>
        <p:spPr>
          <a:xfrm>
            <a:off x="311700" y="1038750"/>
            <a:ext cx="8520600" cy="14547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rPr lang="en" sz="2500"/>
              <a:t>2.	You can get more detailed information about available interfaces using The Capture Options Dialog Box. select Capture &gt; Options	</a:t>
            </a:r>
            <a:endParaRPr sz="2500"/>
          </a:p>
        </p:txBody>
      </p:sp>
      <p:pic>
        <p:nvPicPr>
          <p:cNvPr id="400" name="Google Shape;400;p57"/>
          <p:cNvPicPr preferRelativeResize="0"/>
          <p:nvPr/>
        </p:nvPicPr>
        <p:blipFill>
          <a:blip r:embed="rId3">
            <a:alphaModFix/>
          </a:blip>
          <a:stretch>
            <a:fillRect/>
          </a:stretch>
        </p:blipFill>
        <p:spPr>
          <a:xfrm>
            <a:off x="2124757" y="2493450"/>
            <a:ext cx="4894480" cy="2423550"/>
          </a:xfrm>
          <a:prstGeom prst="rect">
            <a:avLst/>
          </a:prstGeom>
          <a:noFill/>
          <a:ln>
            <a:noFill/>
          </a:ln>
        </p:spPr>
      </p:pic>
      <p:sp>
        <p:nvSpPr>
          <p:cNvPr id="401" name="Google Shape;401;p57"/>
          <p:cNvSpPr txBox="1"/>
          <p:nvPr>
            <p:ph idx="4294967295" type="ctrTitle"/>
          </p:nvPr>
        </p:nvSpPr>
        <p:spPr>
          <a:xfrm>
            <a:off x="395050" y="285750"/>
            <a:ext cx="8520600" cy="89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Cont..</a:t>
            </a:r>
            <a:endParaRPr b="1" sz="4200">
              <a:solidFill>
                <a:srgbClr val="A64D79"/>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8"/>
          <p:cNvSpPr txBox="1"/>
          <p:nvPr>
            <p:ph type="title"/>
          </p:nvPr>
        </p:nvSpPr>
        <p:spPr>
          <a:xfrm>
            <a:off x="311700" y="252175"/>
            <a:ext cx="8520600" cy="900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SzPts val="990"/>
              <a:buNone/>
            </a:pPr>
            <a:r>
              <a:rPr b="1" lang="en" sz="4650">
                <a:solidFill>
                  <a:srgbClr val="A64D79"/>
                </a:solidFill>
              </a:rPr>
              <a:t>Stop Capturing</a:t>
            </a:r>
            <a:endParaRPr b="1" sz="4650">
              <a:solidFill>
                <a:srgbClr val="A64D79"/>
              </a:solidFill>
            </a:endParaRPr>
          </a:p>
        </p:txBody>
      </p:sp>
      <p:sp>
        <p:nvSpPr>
          <p:cNvPr id="407" name="Google Shape;407;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A running capture session will be stopped in one of the following ways:</a:t>
            </a:r>
            <a:endParaRPr sz="2500"/>
          </a:p>
          <a:p>
            <a:pPr indent="-387350" lvl="0" marL="457200" rtl="0" algn="l">
              <a:spcBef>
                <a:spcPts val="1200"/>
              </a:spcBef>
              <a:spcAft>
                <a:spcPts val="0"/>
              </a:spcAft>
              <a:buSzPts val="2500"/>
              <a:buAutoNum type="arabicPeriod"/>
            </a:pPr>
            <a:r>
              <a:rPr lang="en" sz="2500"/>
              <a:t>The Stop Capture button in the Capture Information dialog box.</a:t>
            </a:r>
            <a:endParaRPr sz="2500"/>
          </a:p>
          <a:p>
            <a:pPr indent="-387350" lvl="0" marL="457200" rtl="0" algn="l">
              <a:spcBef>
                <a:spcPts val="0"/>
              </a:spcBef>
              <a:spcAft>
                <a:spcPts val="0"/>
              </a:spcAft>
              <a:buSzPts val="2500"/>
              <a:buAutoNum type="arabicPeriod"/>
            </a:pPr>
            <a:r>
              <a:rPr lang="en" sz="2500"/>
              <a:t>The Capture › Stop menu item.</a:t>
            </a:r>
            <a:endParaRPr sz="2500"/>
          </a:p>
          <a:p>
            <a:pPr indent="-387350" lvl="0" marL="457200" rtl="0" algn="l">
              <a:spcBef>
                <a:spcPts val="0"/>
              </a:spcBef>
              <a:spcAft>
                <a:spcPts val="0"/>
              </a:spcAft>
              <a:buSzPts val="2500"/>
              <a:buAutoNum type="arabicPeriod"/>
            </a:pPr>
            <a:r>
              <a:rPr lang="en" sz="2500"/>
              <a:t>Pressing Ctrl + E.</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t>3.	The capture will be automatically stopped if one of the Stop Conditions is met, e.g., the maximum amount of data was captured.</a:t>
            </a:r>
            <a:endParaRPr sz="2500"/>
          </a:p>
        </p:txBody>
      </p:sp>
      <p:pic>
        <p:nvPicPr>
          <p:cNvPr id="413" name="Google Shape;413;p59"/>
          <p:cNvPicPr preferRelativeResize="0"/>
          <p:nvPr/>
        </p:nvPicPr>
        <p:blipFill>
          <a:blip r:embed="rId3">
            <a:alphaModFix/>
          </a:blip>
          <a:stretch>
            <a:fillRect/>
          </a:stretch>
        </p:blipFill>
        <p:spPr>
          <a:xfrm>
            <a:off x="2564063" y="2489600"/>
            <a:ext cx="4015875" cy="2431050"/>
          </a:xfrm>
          <a:prstGeom prst="rect">
            <a:avLst/>
          </a:prstGeom>
          <a:noFill/>
          <a:ln>
            <a:noFill/>
          </a:ln>
        </p:spPr>
      </p:pic>
      <p:sp>
        <p:nvSpPr>
          <p:cNvPr id="414" name="Google Shape;414;p59"/>
          <p:cNvSpPr txBox="1"/>
          <p:nvPr>
            <p:ph idx="4294967295" type="ctrTitle"/>
          </p:nvPr>
        </p:nvSpPr>
        <p:spPr>
          <a:xfrm>
            <a:off x="395050" y="285750"/>
            <a:ext cx="8520600" cy="892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200">
                <a:solidFill>
                  <a:srgbClr val="A64D79"/>
                </a:solidFill>
              </a:rPr>
              <a:t>Cont..</a:t>
            </a:r>
            <a:endParaRPr b="1" sz="4200">
              <a:solidFill>
                <a:srgbClr val="A64D79"/>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0"/>
          <p:cNvSpPr txBox="1"/>
          <p:nvPr>
            <p:ph type="title"/>
          </p:nvPr>
        </p:nvSpPr>
        <p:spPr>
          <a:xfrm>
            <a:off x="311700" y="242825"/>
            <a:ext cx="8520600" cy="8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350">
                <a:solidFill>
                  <a:srgbClr val="A64D79"/>
                </a:solidFill>
              </a:rPr>
              <a:t>More on Capture options(Input)</a:t>
            </a:r>
            <a:endParaRPr b="1" sz="4350">
              <a:solidFill>
                <a:srgbClr val="A64D79"/>
              </a:solidFill>
            </a:endParaRPr>
          </a:p>
        </p:txBody>
      </p:sp>
      <p:sp>
        <p:nvSpPr>
          <p:cNvPr id="420" name="Google Shape;420;p60"/>
          <p:cNvSpPr txBox="1"/>
          <p:nvPr>
            <p:ph idx="1" type="body"/>
          </p:nvPr>
        </p:nvSpPr>
        <p:spPr>
          <a:xfrm>
            <a:off x="311700" y="1152475"/>
            <a:ext cx="8520600" cy="3789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Interface: This column contains the interface name.</a:t>
            </a:r>
            <a:endParaRPr sz="2200"/>
          </a:p>
          <a:p>
            <a:pPr indent="-368300" lvl="0" marL="457200" rtl="0" algn="l">
              <a:spcBef>
                <a:spcPts val="0"/>
              </a:spcBef>
              <a:spcAft>
                <a:spcPts val="0"/>
              </a:spcAft>
              <a:buSzPts val="2200"/>
              <a:buAutoNum type="arabicPeriod"/>
            </a:pPr>
            <a:r>
              <a:rPr lang="en" sz="2200"/>
              <a:t>Traffic: A sparkline showing network activity over time.</a:t>
            </a:r>
            <a:endParaRPr sz="2200"/>
          </a:p>
          <a:p>
            <a:pPr indent="-368300" lvl="0" marL="457200" rtl="0" algn="l">
              <a:spcBef>
                <a:spcPts val="0"/>
              </a:spcBef>
              <a:spcAft>
                <a:spcPts val="0"/>
              </a:spcAft>
              <a:buSzPts val="2200"/>
              <a:buAutoNum type="arabicPeriod"/>
            </a:pPr>
            <a:r>
              <a:rPr lang="en" sz="2200"/>
              <a:t>Link-Layer Header: The type of packets captured by this interface.</a:t>
            </a:r>
            <a:endParaRPr sz="2200"/>
          </a:p>
          <a:p>
            <a:pPr indent="-368300" lvl="0" marL="457200" rtl="0" algn="l">
              <a:spcBef>
                <a:spcPts val="0"/>
              </a:spcBef>
              <a:spcAft>
                <a:spcPts val="0"/>
              </a:spcAft>
              <a:buSzPts val="2200"/>
              <a:buAutoNum type="arabicPeriod"/>
            </a:pPr>
            <a:r>
              <a:rPr lang="en" sz="2200"/>
              <a:t>Promiscuous: Used to put the interface in promiscuous mode.</a:t>
            </a:r>
            <a:endParaRPr sz="2200"/>
          </a:p>
          <a:p>
            <a:pPr indent="-368300" lvl="0" marL="457200" rtl="0" algn="l">
              <a:spcBef>
                <a:spcPts val="0"/>
              </a:spcBef>
              <a:spcAft>
                <a:spcPts val="0"/>
              </a:spcAft>
              <a:buSzPts val="2200"/>
              <a:buAutoNum type="arabicPeriod"/>
            </a:pPr>
            <a:r>
              <a:rPr lang="en" sz="2200"/>
              <a:t>Snaplen: The number of bytes to capture for each packet. Can be set to an explicit length.</a:t>
            </a:r>
            <a:endParaRPr sz="2200"/>
          </a:p>
          <a:p>
            <a:pPr indent="-349250" lvl="0" marL="457200" rtl="0" algn="l">
              <a:spcBef>
                <a:spcPts val="0"/>
              </a:spcBef>
              <a:spcAft>
                <a:spcPts val="0"/>
              </a:spcAft>
              <a:buSzPts val="1900"/>
              <a:buAutoNum type="arabicPeriod"/>
            </a:pPr>
            <a:r>
              <a:rPr lang="en" sz="2200"/>
              <a:t>Buffer: The size of the kernel buffer that is reserved for capturing packets. It can be increased or decreased.</a:t>
            </a:r>
            <a:endParaRPr sz="19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311700" y="203600"/>
            <a:ext cx="8520600" cy="900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650">
                <a:solidFill>
                  <a:srgbClr val="A64D79"/>
                </a:solidFill>
              </a:rPr>
              <a:t>More on Capture options</a:t>
            </a:r>
            <a:endParaRPr b="1" sz="4650">
              <a:solidFill>
                <a:srgbClr val="A64D79"/>
              </a:solidFill>
            </a:endParaRPr>
          </a:p>
        </p:txBody>
      </p:sp>
      <p:sp>
        <p:nvSpPr>
          <p:cNvPr id="426" name="Google Shape;426;p61"/>
          <p:cNvSpPr txBox="1"/>
          <p:nvPr>
            <p:ph idx="1" type="body"/>
          </p:nvPr>
        </p:nvSpPr>
        <p:spPr>
          <a:xfrm>
            <a:off x="311700" y="1152475"/>
            <a:ext cx="8520600" cy="16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t>7</a:t>
            </a:r>
            <a:r>
              <a:rPr lang="en" sz="2200"/>
              <a:t>.	Monitor mode: Lets us capture full, raw 802.11 headers. Support depends on interface type, hardware, driver, etc.</a:t>
            </a:r>
            <a:endParaRPr sz="2200"/>
          </a:p>
          <a:p>
            <a:pPr indent="0" lvl="0" marL="0" rtl="0" algn="l">
              <a:spcBef>
                <a:spcPts val="1200"/>
              </a:spcBef>
              <a:spcAft>
                <a:spcPts val="1200"/>
              </a:spcAft>
              <a:buNone/>
            </a:pPr>
            <a:r>
              <a:rPr lang="en" sz="2200"/>
              <a:t>8.	Capture filter: The capture filter applied to this interface.</a:t>
            </a:r>
            <a:endParaRPr sz="2200"/>
          </a:p>
        </p:txBody>
      </p:sp>
      <p:pic>
        <p:nvPicPr>
          <p:cNvPr id="427" name="Google Shape;427;p61"/>
          <p:cNvPicPr preferRelativeResize="0"/>
          <p:nvPr/>
        </p:nvPicPr>
        <p:blipFill>
          <a:blip r:embed="rId3">
            <a:alphaModFix/>
          </a:blip>
          <a:stretch>
            <a:fillRect/>
          </a:stretch>
        </p:blipFill>
        <p:spPr>
          <a:xfrm>
            <a:off x="2219049" y="2680750"/>
            <a:ext cx="4705900" cy="2349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609600" y="900113"/>
            <a:ext cx="6467475" cy="3343275"/>
          </a:xfrm>
          <a:prstGeom prst="rect">
            <a:avLst/>
          </a:prstGeom>
          <a:noFill/>
          <a:ln>
            <a:noFill/>
          </a:ln>
        </p:spPr>
      </p:pic>
      <p:sp>
        <p:nvSpPr>
          <p:cNvPr id="81" name="Google Shape;81;p17"/>
          <p:cNvSpPr txBox="1"/>
          <p:nvPr/>
        </p:nvSpPr>
        <p:spPr>
          <a:xfrm>
            <a:off x="35175" y="158275"/>
            <a:ext cx="87768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400">
                <a:solidFill>
                  <a:srgbClr val="A64D79"/>
                </a:solidFill>
              </a:rPr>
              <a:t>Cont..</a:t>
            </a:r>
            <a:endParaRPr b="1" sz="7200">
              <a:solidFill>
                <a:srgbClr val="A64D79"/>
              </a:solidFill>
            </a:endParaRPr>
          </a:p>
        </p:txBody>
      </p:sp>
      <p:sp>
        <p:nvSpPr>
          <p:cNvPr id="82" name="Google Shape;82;p17"/>
          <p:cNvSpPr txBox="1"/>
          <p:nvPr/>
        </p:nvSpPr>
        <p:spPr>
          <a:xfrm>
            <a:off x="424250" y="4385175"/>
            <a:ext cx="86253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t>Note:</a:t>
            </a:r>
            <a:r>
              <a:rPr lang="en" sz="1800"/>
              <a:t> </a:t>
            </a:r>
            <a:r>
              <a:rPr lang="en" sz="1600"/>
              <a:t>3</a:t>
            </a:r>
            <a:r>
              <a:rPr lang="en" sz="1600"/>
              <a:t>) </a:t>
            </a:r>
            <a:r>
              <a:rPr lang="en" sz="1600">
                <a:solidFill>
                  <a:schemeClr val="dk1"/>
                </a:solidFill>
              </a:rPr>
              <a:t>inet stands for the Internet protocol family. </a:t>
            </a:r>
            <a:endParaRPr sz="1600">
              <a:solidFill>
                <a:schemeClr val="dk1"/>
              </a:solidFill>
            </a:endParaRPr>
          </a:p>
          <a:p>
            <a:pPr indent="0" lvl="0" marL="0" rtl="0" algn="l">
              <a:spcBef>
                <a:spcPts val="0"/>
              </a:spcBef>
              <a:spcAft>
                <a:spcPts val="0"/>
              </a:spcAft>
              <a:buNone/>
            </a:pPr>
            <a:r>
              <a:rPr lang="en" sz="1600">
                <a:solidFill>
                  <a:schemeClr val="dk1"/>
                </a:solidFill>
              </a:rPr>
              <a:t>4) inet6 stands for the Internet protocol version 6 family.</a:t>
            </a:r>
            <a:endParaRPr sz="1600"/>
          </a:p>
        </p:txBody>
      </p:sp>
      <p:sp>
        <p:nvSpPr>
          <p:cNvPr id="83" name="Google Shape;83;p17"/>
          <p:cNvSpPr txBox="1"/>
          <p:nvPr/>
        </p:nvSpPr>
        <p:spPr>
          <a:xfrm>
            <a:off x="7229475" y="1332025"/>
            <a:ext cx="1714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rPr>
              <a:t>Note: </a:t>
            </a:r>
            <a:r>
              <a:rPr lang="en">
                <a:solidFill>
                  <a:schemeClr val="dk1"/>
                </a:solidFill>
              </a:rPr>
              <a:t>1) MTU stands for the </a:t>
            </a:r>
            <a:r>
              <a:rPr b="1" lang="en">
                <a:solidFill>
                  <a:schemeClr val="dk1"/>
                </a:solidFill>
              </a:rPr>
              <a:t>Maximum transmission unit.</a:t>
            </a:r>
            <a:endParaRPr b="1">
              <a:solidFill>
                <a:schemeClr val="dk1"/>
              </a:solidFill>
            </a:endParaRPr>
          </a:p>
          <a:p>
            <a:pPr indent="0" lvl="0" marL="0" rtl="0" algn="l">
              <a:spcBef>
                <a:spcPts val="0"/>
              </a:spcBef>
              <a:spcAft>
                <a:spcPts val="0"/>
              </a:spcAft>
              <a:buNone/>
            </a:pPr>
            <a:r>
              <a:rPr lang="en">
                <a:solidFill>
                  <a:schemeClr val="dk1"/>
                </a:solidFill>
              </a:rPr>
              <a:t>2) MTU determines the maximum payload size of a packet that is sent.</a:t>
            </a:r>
            <a:endParaRPr sz="1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ph type="title"/>
          </p:nvPr>
        </p:nvSpPr>
        <p:spPr>
          <a:xfrm>
            <a:off x="311700" y="111050"/>
            <a:ext cx="8520600" cy="90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4084">
                <a:solidFill>
                  <a:srgbClr val="A64D79"/>
                </a:solidFill>
              </a:rPr>
              <a:t>More on Capture options (Output)</a:t>
            </a:r>
            <a:endParaRPr b="1" sz="4084">
              <a:solidFill>
                <a:srgbClr val="A64D79"/>
              </a:solidFill>
            </a:endParaRPr>
          </a:p>
        </p:txBody>
      </p:sp>
      <p:sp>
        <p:nvSpPr>
          <p:cNvPr id="433" name="Google Shape;433;p62"/>
          <p:cNvSpPr txBox="1"/>
          <p:nvPr>
            <p:ph idx="1" type="body"/>
          </p:nvPr>
        </p:nvSpPr>
        <p:spPr>
          <a:xfrm>
            <a:off x="311700" y="1152475"/>
            <a:ext cx="8520600" cy="17352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File: This field allows you to specify the file name that will be used for the capture file.</a:t>
            </a:r>
            <a:endParaRPr sz="2200"/>
          </a:p>
          <a:p>
            <a:pPr indent="-368300" lvl="0" marL="457200" rtl="0" algn="l">
              <a:spcBef>
                <a:spcPts val="0"/>
              </a:spcBef>
              <a:spcAft>
                <a:spcPts val="0"/>
              </a:spcAft>
              <a:buSzPts val="2200"/>
              <a:buAutoNum type="arabicPeriod"/>
            </a:pPr>
            <a:r>
              <a:rPr lang="en" sz="2200"/>
              <a:t>Output format: Allows you to set the format of the capture file. pcapng is the default and is more flexible than pcap.</a:t>
            </a:r>
            <a:endParaRPr sz="2200"/>
          </a:p>
        </p:txBody>
      </p:sp>
      <p:pic>
        <p:nvPicPr>
          <p:cNvPr id="434" name="Google Shape;434;p62"/>
          <p:cNvPicPr preferRelativeResize="0"/>
          <p:nvPr/>
        </p:nvPicPr>
        <p:blipFill>
          <a:blip r:embed="rId3">
            <a:alphaModFix/>
          </a:blip>
          <a:stretch>
            <a:fillRect/>
          </a:stretch>
        </p:blipFill>
        <p:spPr>
          <a:xfrm>
            <a:off x="1942250" y="2763750"/>
            <a:ext cx="5259500" cy="2379738"/>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311700" y="167375"/>
            <a:ext cx="8520600" cy="9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3984">
                <a:solidFill>
                  <a:srgbClr val="A64D79"/>
                </a:solidFill>
              </a:rPr>
              <a:t>More on Capture options (options)</a:t>
            </a:r>
            <a:endParaRPr b="1" sz="3984">
              <a:solidFill>
                <a:srgbClr val="A64D79"/>
              </a:solidFill>
            </a:endParaRPr>
          </a:p>
        </p:txBody>
      </p:sp>
      <p:sp>
        <p:nvSpPr>
          <p:cNvPr id="440" name="Google Shape;440;p63"/>
          <p:cNvSpPr txBox="1"/>
          <p:nvPr>
            <p:ph idx="1" type="body"/>
          </p:nvPr>
        </p:nvSpPr>
        <p:spPr>
          <a:xfrm>
            <a:off x="311700" y="1152475"/>
            <a:ext cx="8520600" cy="29814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SzPts val="2200"/>
              <a:buAutoNum type="arabicPeriod"/>
            </a:pPr>
            <a:r>
              <a:rPr lang="en" sz="2200"/>
              <a:t>Update list of packets in real time: Updates packet list pane in real time during capture.</a:t>
            </a:r>
            <a:endParaRPr sz="2200"/>
          </a:p>
          <a:p>
            <a:pPr indent="-368300" lvl="0" marL="457200" rtl="0" algn="l">
              <a:spcBef>
                <a:spcPts val="0"/>
              </a:spcBef>
              <a:spcAft>
                <a:spcPts val="0"/>
              </a:spcAft>
              <a:buSzPts val="2200"/>
              <a:buAutoNum type="arabicPeriod"/>
            </a:pPr>
            <a:r>
              <a:rPr lang="en" sz="2200"/>
              <a:t>Automatic scroll during live capture: Scroll the packet list pane as new packets come in, so you are always looking at the most recent packet.</a:t>
            </a:r>
            <a:endParaRPr sz="2200"/>
          </a:p>
          <a:p>
            <a:pPr indent="-368300" lvl="0" marL="457200" rtl="0" algn="l">
              <a:spcBef>
                <a:spcPts val="0"/>
              </a:spcBef>
              <a:spcAft>
                <a:spcPts val="0"/>
              </a:spcAft>
              <a:buSzPts val="2200"/>
              <a:buAutoNum type="arabicPeriod"/>
            </a:pPr>
            <a:r>
              <a:rPr lang="en" sz="2200"/>
              <a:t>Resolve MAC addresses: Translate MAC address into names.</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4"/>
          <p:cNvSpPr txBox="1"/>
          <p:nvPr>
            <p:ph type="title"/>
          </p:nvPr>
        </p:nvSpPr>
        <p:spPr>
          <a:xfrm>
            <a:off x="311700" y="214850"/>
            <a:ext cx="8520600" cy="80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984">
                <a:solidFill>
                  <a:srgbClr val="A64D79"/>
                </a:solidFill>
              </a:rPr>
              <a:t>More on Capture options (options)</a:t>
            </a:r>
            <a:endParaRPr b="1" sz="3984">
              <a:solidFill>
                <a:srgbClr val="A64D79"/>
              </a:solidFill>
            </a:endParaRPr>
          </a:p>
        </p:txBody>
      </p:sp>
      <p:sp>
        <p:nvSpPr>
          <p:cNvPr id="446" name="Google Shape;446;p64"/>
          <p:cNvSpPr txBox="1"/>
          <p:nvPr>
            <p:ph idx="1" type="body"/>
          </p:nvPr>
        </p:nvSpPr>
        <p:spPr>
          <a:xfrm>
            <a:off x="311700" y="1152475"/>
            <a:ext cx="8520600" cy="1692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200"/>
              <a:t>4.	Resolve network names: Translate network addresses into names.</a:t>
            </a:r>
            <a:endParaRPr sz="2200"/>
          </a:p>
          <a:p>
            <a:pPr indent="0" lvl="0" marL="0" rtl="0" algn="l">
              <a:spcBef>
                <a:spcPts val="1200"/>
              </a:spcBef>
              <a:spcAft>
                <a:spcPts val="1200"/>
              </a:spcAft>
              <a:buNone/>
            </a:pPr>
            <a:r>
              <a:rPr lang="en" sz="2200"/>
              <a:t>5.	Resolve transport names: Translate transport names (port numbers)</a:t>
            </a:r>
            <a:endParaRPr sz="2200"/>
          </a:p>
        </p:txBody>
      </p:sp>
      <p:pic>
        <p:nvPicPr>
          <p:cNvPr id="447" name="Google Shape;447;p64"/>
          <p:cNvPicPr preferRelativeResize="0"/>
          <p:nvPr/>
        </p:nvPicPr>
        <p:blipFill>
          <a:blip r:embed="rId3">
            <a:alphaModFix/>
          </a:blip>
          <a:stretch>
            <a:fillRect/>
          </a:stretch>
        </p:blipFill>
        <p:spPr>
          <a:xfrm>
            <a:off x="1947850" y="2754550"/>
            <a:ext cx="5248300" cy="23889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65"/>
          <p:cNvSpPr txBox="1"/>
          <p:nvPr>
            <p:ph type="title"/>
          </p:nvPr>
        </p:nvSpPr>
        <p:spPr>
          <a:xfrm>
            <a:off x="311700" y="148075"/>
            <a:ext cx="8520600" cy="90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650">
                <a:solidFill>
                  <a:srgbClr val="A64D79"/>
                </a:solidFill>
              </a:rPr>
              <a:t>Filtering while Capturing</a:t>
            </a:r>
            <a:endParaRPr b="1" sz="4650">
              <a:solidFill>
                <a:srgbClr val="A64D79"/>
              </a:solidFill>
            </a:endParaRPr>
          </a:p>
        </p:txBody>
      </p:sp>
      <p:sp>
        <p:nvSpPr>
          <p:cNvPr id="453" name="Google Shape;453;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00"/>
              <a:t>Wireshark supports </a:t>
            </a:r>
            <a:r>
              <a:rPr lang="en" sz="2200"/>
              <a:t>limiting</a:t>
            </a:r>
            <a:r>
              <a:rPr lang="en" sz="2200"/>
              <a:t> the packet capture to packets that match a capture filter.</a:t>
            </a:r>
            <a:endParaRPr sz="2200"/>
          </a:p>
          <a:p>
            <a:pPr indent="0" lvl="0" marL="0" rtl="0" algn="l">
              <a:spcBef>
                <a:spcPts val="1200"/>
              </a:spcBef>
              <a:spcAft>
                <a:spcPts val="0"/>
              </a:spcAft>
              <a:buNone/>
            </a:pPr>
            <a:r>
              <a:rPr lang="en" sz="2200"/>
              <a:t>Wireshark capture filters are written in libpcap filter language.</a:t>
            </a:r>
            <a:endParaRPr sz="2200"/>
          </a:p>
          <a:p>
            <a:pPr indent="0" lvl="0" marL="0" rtl="0" algn="l">
              <a:spcBef>
                <a:spcPts val="1200"/>
              </a:spcBef>
              <a:spcAft>
                <a:spcPts val="1200"/>
              </a:spcAft>
              <a:buNone/>
            </a:pPr>
            <a:r>
              <a:rPr lang="en" sz="2200"/>
              <a:t>You enter the capture filter into the Filter field of the Wireshark Capture Options dialog box</a:t>
            </a:r>
            <a:endParaRPr sz="22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6"/>
          <p:cNvSpPr txBox="1"/>
          <p:nvPr>
            <p:ph type="title"/>
          </p:nvPr>
        </p:nvSpPr>
        <p:spPr>
          <a:xfrm>
            <a:off x="311700" y="148075"/>
            <a:ext cx="8520600" cy="900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sz="4650">
                <a:solidFill>
                  <a:srgbClr val="A64D79"/>
                </a:solidFill>
              </a:rPr>
              <a:t>Capture Filter</a:t>
            </a:r>
            <a:endParaRPr b="1" sz="4650">
              <a:solidFill>
                <a:srgbClr val="A64D79"/>
              </a:solidFill>
            </a:endParaRPr>
          </a:p>
        </p:txBody>
      </p:sp>
      <p:sp>
        <p:nvSpPr>
          <p:cNvPr id="459" name="Google Shape;459;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87350" lvl="0" marL="457200" rtl="0" algn="l">
              <a:spcBef>
                <a:spcPts val="0"/>
              </a:spcBef>
              <a:spcAft>
                <a:spcPts val="0"/>
              </a:spcAft>
              <a:buSzPts val="2500"/>
              <a:buAutoNum type="arabicPeriod"/>
            </a:pPr>
            <a:r>
              <a:rPr lang="en" sz="2500"/>
              <a:t>The capture filter takes the form of a series of primitive expressions connected by conjunctions (and/or) and optionally </a:t>
            </a:r>
            <a:r>
              <a:rPr lang="en" sz="2500"/>
              <a:t>preceded</a:t>
            </a:r>
            <a:r>
              <a:rPr lang="en" sz="2500"/>
              <a:t> by not.</a:t>
            </a:r>
            <a:endParaRPr sz="2500"/>
          </a:p>
          <a:p>
            <a:pPr indent="-387350" lvl="0" marL="457200" rtl="0" algn="l">
              <a:spcBef>
                <a:spcPts val="0"/>
              </a:spcBef>
              <a:spcAft>
                <a:spcPts val="0"/>
              </a:spcAft>
              <a:buSzPts val="2500"/>
              <a:buAutoNum type="arabicPeriod"/>
            </a:pPr>
            <a:r>
              <a:rPr lang="en" sz="2500"/>
              <a:t>Example: [not] primitive [and|or [not] primitive …]</a:t>
            </a:r>
            <a:endParaRPr sz="2500"/>
          </a:p>
          <a:p>
            <a:pPr indent="-387350" lvl="0" marL="457200" rtl="0" algn="l">
              <a:spcBef>
                <a:spcPts val="0"/>
              </a:spcBef>
              <a:spcAft>
                <a:spcPts val="0"/>
              </a:spcAft>
              <a:buSzPts val="2500"/>
              <a:buAutoNum type="arabicPeriod"/>
            </a:pPr>
            <a:r>
              <a:rPr lang="en" sz="2500"/>
              <a:t>Example of capture filter for telnet that captures traffic to and from a host.</a:t>
            </a:r>
            <a:endParaRPr sz="2500"/>
          </a:p>
          <a:p>
            <a:pPr indent="457200" lvl="0" marL="1371600" rtl="0" algn="l">
              <a:spcBef>
                <a:spcPts val="1200"/>
              </a:spcBef>
              <a:spcAft>
                <a:spcPts val="1200"/>
              </a:spcAft>
              <a:buNone/>
            </a:pPr>
            <a:r>
              <a:rPr lang="en" sz="2500"/>
              <a:t>tcp</a:t>
            </a:r>
            <a:r>
              <a:rPr lang="en" sz="2500"/>
              <a:t> port 23 and host 10.0.0.5</a:t>
            </a:r>
            <a:endParaRPr sz="25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7"/>
          <p:cNvSpPr txBox="1"/>
          <p:nvPr>
            <p:ph type="title"/>
          </p:nvPr>
        </p:nvSpPr>
        <p:spPr>
          <a:xfrm>
            <a:off x="311700" y="166600"/>
            <a:ext cx="8520600" cy="900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650">
                <a:solidFill>
                  <a:srgbClr val="A64D79"/>
                </a:solidFill>
              </a:rPr>
              <a:t>Cont..</a:t>
            </a:r>
            <a:endParaRPr b="1" sz="4650">
              <a:solidFill>
                <a:srgbClr val="A64D79"/>
              </a:solidFill>
            </a:endParaRPr>
          </a:p>
        </p:txBody>
      </p:sp>
      <p:sp>
        <p:nvSpPr>
          <p:cNvPr id="465" name="Google Shape;465;p67"/>
          <p:cNvSpPr txBox="1"/>
          <p:nvPr>
            <p:ph idx="1" type="body"/>
          </p:nvPr>
        </p:nvSpPr>
        <p:spPr>
          <a:xfrm>
            <a:off x="311700" y="1152475"/>
            <a:ext cx="8520600" cy="37926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startAt="4"/>
            </a:pPr>
            <a:r>
              <a:rPr lang="en" sz="2200"/>
              <a:t>The previous example captures telnet to and from the host 10.0.0.5, and shows how to use two primitive and the conjunction.</a:t>
            </a:r>
            <a:endParaRPr sz="2200"/>
          </a:p>
          <a:p>
            <a:pPr indent="-368300" lvl="0" marL="457200" rtl="0" algn="l">
              <a:spcBef>
                <a:spcPts val="0"/>
              </a:spcBef>
              <a:spcAft>
                <a:spcPts val="0"/>
              </a:spcAft>
              <a:buSzPts val="2200"/>
              <a:buAutoNum type="arabicPeriod" startAt="4"/>
            </a:pPr>
            <a:r>
              <a:rPr lang="en" sz="2200"/>
              <a:t>A primitive is simply one of the following:</a:t>
            </a:r>
            <a:endParaRPr sz="2200"/>
          </a:p>
          <a:p>
            <a:pPr indent="-368300" lvl="1" marL="914400" rtl="0" algn="l">
              <a:spcBef>
                <a:spcPts val="0"/>
              </a:spcBef>
              <a:spcAft>
                <a:spcPts val="0"/>
              </a:spcAft>
              <a:buSzPts val="2200"/>
              <a:buAutoNum type="alphaLcPeriod"/>
            </a:pPr>
            <a:r>
              <a:rPr lang="en" sz="2200"/>
              <a:t>[src|dst] host &lt;host&gt;: This primitive allows you to filter on a host IP address or name.</a:t>
            </a:r>
            <a:endParaRPr sz="2200"/>
          </a:p>
          <a:p>
            <a:pPr indent="-368300" lvl="1" marL="914400" rtl="0" algn="l">
              <a:spcBef>
                <a:spcPts val="0"/>
              </a:spcBef>
              <a:spcAft>
                <a:spcPts val="0"/>
              </a:spcAft>
              <a:buSzPts val="2200"/>
              <a:buAutoNum type="alphaLcPeriod"/>
            </a:pPr>
            <a:r>
              <a:rPr lang="en" sz="2200"/>
              <a:t>ether [src|dst] host &lt;ehost&gt;: This primitive allows you to filter on Ethernet host addresses.</a:t>
            </a:r>
            <a:endParaRPr sz="2200"/>
          </a:p>
          <a:p>
            <a:pPr indent="-368300" lvl="1" marL="914400" rtl="0" algn="l">
              <a:spcBef>
                <a:spcPts val="0"/>
              </a:spcBef>
              <a:spcAft>
                <a:spcPts val="0"/>
              </a:spcAft>
              <a:buSzPts val="2200"/>
              <a:buAutoNum type="alphaLcPeriod"/>
            </a:pPr>
            <a:r>
              <a:rPr lang="en" sz="2200"/>
              <a:t>gateway</a:t>
            </a:r>
            <a:r>
              <a:rPr lang="en" sz="2200"/>
              <a:t> host &lt;host&gt;: This primitive allows you to filter on packets that used host as a gateway.</a:t>
            </a:r>
            <a:endParaRPr sz="2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ph type="title"/>
          </p:nvPr>
        </p:nvSpPr>
        <p:spPr>
          <a:xfrm>
            <a:off x="311700" y="129575"/>
            <a:ext cx="8520600" cy="9003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4650">
                <a:solidFill>
                  <a:srgbClr val="A64D79"/>
                </a:solidFill>
              </a:rPr>
              <a:t>Cont..</a:t>
            </a:r>
            <a:endParaRPr b="1" sz="4650">
              <a:solidFill>
                <a:srgbClr val="A64D79"/>
              </a:solidFill>
            </a:endParaRPr>
          </a:p>
        </p:txBody>
      </p:sp>
      <p:sp>
        <p:nvSpPr>
          <p:cNvPr id="471" name="Google Shape;471;p68"/>
          <p:cNvSpPr txBox="1"/>
          <p:nvPr>
            <p:ph idx="1" type="body"/>
          </p:nvPr>
        </p:nvSpPr>
        <p:spPr>
          <a:xfrm>
            <a:off x="311700" y="1152475"/>
            <a:ext cx="8520600" cy="3886500"/>
          </a:xfrm>
          <a:prstGeom prst="rect">
            <a:avLst/>
          </a:prstGeom>
        </p:spPr>
        <p:txBody>
          <a:bodyPr anchorCtr="0" anchor="t" bIns="91425" lIns="91425" spcFirstLastPara="1" rIns="91425" wrap="square" tIns="91425">
            <a:spAutoFit/>
          </a:bodyPr>
          <a:lstStyle/>
          <a:p>
            <a:pPr indent="-361950" lvl="1" marL="914400" rtl="0" algn="l">
              <a:spcBef>
                <a:spcPts val="0"/>
              </a:spcBef>
              <a:spcAft>
                <a:spcPts val="0"/>
              </a:spcAft>
              <a:buSzPts val="2100"/>
              <a:buAutoNum type="alphaLcPeriod" startAt="4"/>
            </a:pPr>
            <a:r>
              <a:rPr lang="en" sz="2100"/>
              <a:t>[src|dst] net &lt;net&gt; [{mask &lt;mask&gt;}|{len &lt;len&gt;}]: This primitive allows us to filter on network number.</a:t>
            </a:r>
            <a:endParaRPr sz="2100"/>
          </a:p>
          <a:p>
            <a:pPr indent="-361950" lvl="1" marL="914400" rtl="0" algn="l">
              <a:spcBef>
                <a:spcPts val="0"/>
              </a:spcBef>
              <a:spcAft>
                <a:spcPts val="0"/>
              </a:spcAft>
              <a:buSzPts val="2100"/>
              <a:buAutoNum type="alphaLcPeriod" startAt="4"/>
            </a:pPr>
            <a:r>
              <a:rPr lang="en" sz="2100"/>
              <a:t>[tcp|udp][src|dst] port &lt;port&gt;: This primitive allows us to filter on TCP and UDP port numbers.</a:t>
            </a:r>
            <a:endParaRPr sz="2100"/>
          </a:p>
          <a:p>
            <a:pPr indent="-361950" lvl="1" marL="914400" rtl="0" algn="l">
              <a:spcBef>
                <a:spcPts val="0"/>
              </a:spcBef>
              <a:spcAft>
                <a:spcPts val="0"/>
              </a:spcAft>
              <a:buSzPts val="2100"/>
              <a:buAutoNum type="alphaLcPeriod" startAt="4"/>
            </a:pPr>
            <a:r>
              <a:rPr lang="en" sz="2100"/>
              <a:t>less|greater &lt;length&gt;: This primitive allows us to filter on packets whose length less than or equal to the specified length</a:t>
            </a:r>
            <a:endParaRPr sz="2100"/>
          </a:p>
          <a:p>
            <a:pPr indent="-361950" lvl="1" marL="914400" rtl="0" algn="l">
              <a:spcBef>
                <a:spcPts val="0"/>
              </a:spcBef>
              <a:spcAft>
                <a:spcPts val="0"/>
              </a:spcAft>
              <a:buSzPts val="2100"/>
              <a:buAutoNum type="alphaLcPeriod" startAt="4"/>
            </a:pPr>
            <a:r>
              <a:rPr lang="en" sz="2100"/>
              <a:t>Ip|ether proto &lt;protocol&gt;: This primitive allows us to filter on the specified protocol at either Ethernet layer or IP layer.</a:t>
            </a:r>
            <a:endParaRPr sz="2100"/>
          </a:p>
          <a:p>
            <a:pPr indent="-368300" lvl="1" marL="914400" rtl="0" algn="l">
              <a:spcBef>
                <a:spcPts val="0"/>
              </a:spcBef>
              <a:spcAft>
                <a:spcPts val="0"/>
              </a:spcAft>
              <a:buSzPts val="2200"/>
              <a:buAutoNum type="alphaLcPeriod" startAt="4"/>
            </a:pPr>
            <a:r>
              <a:rPr lang="en" sz="2200"/>
              <a:t>ether|ip broadcast|multicast: This primitive allows us to filter on either Ethernet or IP broadcasts or multicasts. </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ctrTitle"/>
          </p:nvPr>
        </p:nvSpPr>
        <p:spPr>
          <a:xfrm>
            <a:off x="311700" y="145725"/>
            <a:ext cx="8520600" cy="8907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A64D79"/>
                </a:solidFill>
              </a:rPr>
              <a:t>Traceroute command</a:t>
            </a:r>
            <a:endParaRPr b="1">
              <a:solidFill>
                <a:srgbClr val="A64D79"/>
              </a:solidFill>
            </a:endParaRPr>
          </a:p>
        </p:txBody>
      </p:sp>
      <p:sp>
        <p:nvSpPr>
          <p:cNvPr id="89" name="Google Shape;89;p18"/>
          <p:cNvSpPr txBox="1"/>
          <p:nvPr>
            <p:ph idx="1" type="subTitle"/>
          </p:nvPr>
        </p:nvSpPr>
        <p:spPr>
          <a:xfrm>
            <a:off x="311700" y="1092900"/>
            <a:ext cx="8520600" cy="3946500"/>
          </a:xfrm>
          <a:prstGeom prst="rect">
            <a:avLst/>
          </a:prstGeom>
        </p:spPr>
        <p:txBody>
          <a:bodyPr anchorCtr="0" anchor="t" bIns="91425" lIns="91425" spcFirstLastPara="1" rIns="91425" wrap="square" tIns="91425">
            <a:normAutofit/>
          </a:bodyPr>
          <a:lstStyle/>
          <a:p>
            <a:pPr indent="-349250" lvl="0" marL="457200" rtl="0" algn="just">
              <a:spcBef>
                <a:spcPts val="0"/>
              </a:spcBef>
              <a:spcAft>
                <a:spcPts val="0"/>
              </a:spcAft>
              <a:buSzPts val="1900"/>
              <a:buAutoNum type="arabicParenR"/>
            </a:pPr>
            <a:r>
              <a:rPr lang="en" sz="1900">
                <a:solidFill>
                  <a:srgbClr val="FF0000"/>
                </a:solidFill>
              </a:rPr>
              <a:t>traceroute</a:t>
            </a:r>
            <a:r>
              <a:rPr lang="en" sz="1900"/>
              <a:t> command is used to print the path taken by the packet to reach its destination. </a:t>
            </a:r>
            <a:endParaRPr sz="1900"/>
          </a:p>
          <a:p>
            <a:pPr indent="-349250" lvl="0" marL="457200" rtl="0" algn="just">
              <a:spcBef>
                <a:spcPts val="0"/>
              </a:spcBef>
              <a:spcAft>
                <a:spcPts val="0"/>
              </a:spcAft>
              <a:buSzPts val="1900"/>
              <a:buAutoNum type="arabicParenR"/>
            </a:pPr>
            <a:r>
              <a:rPr lang="en" sz="1900"/>
              <a:t>This command will show the whole network from our wifi router to the destination ip address.</a:t>
            </a:r>
            <a:endParaRPr sz="1900"/>
          </a:p>
          <a:p>
            <a:pPr indent="0" lvl="0" marL="0" rtl="0" algn="ctr">
              <a:spcBef>
                <a:spcPts val="0"/>
              </a:spcBef>
              <a:spcAft>
                <a:spcPts val="0"/>
              </a:spcAft>
              <a:buNone/>
            </a:pPr>
            <a:r>
              <a:t/>
            </a:r>
            <a:endParaRPr/>
          </a:p>
        </p:txBody>
      </p:sp>
      <p:pic>
        <p:nvPicPr>
          <p:cNvPr id="90" name="Google Shape;90;p18"/>
          <p:cNvPicPr preferRelativeResize="0"/>
          <p:nvPr/>
        </p:nvPicPr>
        <p:blipFill>
          <a:blip r:embed="rId3">
            <a:alphaModFix/>
          </a:blip>
          <a:stretch>
            <a:fillRect/>
          </a:stretch>
        </p:blipFill>
        <p:spPr>
          <a:xfrm>
            <a:off x="603025" y="2455775"/>
            <a:ext cx="5846875" cy="2124075"/>
          </a:xfrm>
          <a:prstGeom prst="rect">
            <a:avLst/>
          </a:prstGeom>
          <a:noFill/>
          <a:ln>
            <a:noFill/>
          </a:ln>
        </p:spPr>
      </p:pic>
      <p:sp>
        <p:nvSpPr>
          <p:cNvPr id="91" name="Google Shape;91;p18"/>
          <p:cNvSpPr txBox="1"/>
          <p:nvPr/>
        </p:nvSpPr>
        <p:spPr>
          <a:xfrm>
            <a:off x="6526100" y="2379575"/>
            <a:ext cx="2180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Note: </a:t>
            </a:r>
            <a:r>
              <a:rPr lang="en"/>
              <a:t>1) 10.10.16.1, 172.30.4.254,.... </a:t>
            </a:r>
            <a:r>
              <a:rPr lang="en"/>
              <a:t>are</a:t>
            </a:r>
            <a:r>
              <a:rPr lang="en"/>
              <a:t> the required ip address to reach the packets from source to destination.</a:t>
            </a:r>
            <a:endParaRPr/>
          </a:p>
        </p:txBody>
      </p:sp>
      <p:sp>
        <p:nvSpPr>
          <p:cNvPr id="92" name="Google Shape;92;p18"/>
          <p:cNvSpPr txBox="1"/>
          <p:nvPr/>
        </p:nvSpPr>
        <p:spPr>
          <a:xfrm>
            <a:off x="485775" y="4604225"/>
            <a:ext cx="834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Note:</a:t>
            </a:r>
            <a:r>
              <a:rPr lang="en"/>
              <a:t> 2) </a:t>
            </a:r>
            <a:r>
              <a:rPr lang="en" sz="1100">
                <a:solidFill>
                  <a:schemeClr val="dk1"/>
                </a:solidFill>
              </a:rPr>
              <a:t>* * * means that the router at that particular hop doesn't respond to the type of packet you used for the traceroute.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ctrTitle"/>
          </p:nvPr>
        </p:nvSpPr>
        <p:spPr>
          <a:xfrm>
            <a:off x="251000" y="207350"/>
            <a:ext cx="8520600" cy="79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A64D79"/>
                </a:solidFill>
              </a:rPr>
              <a:t>Netstat command</a:t>
            </a:r>
            <a:endParaRPr b="1">
              <a:solidFill>
                <a:srgbClr val="A64D79"/>
              </a:solidFill>
            </a:endParaRPr>
          </a:p>
        </p:txBody>
      </p:sp>
      <p:sp>
        <p:nvSpPr>
          <p:cNvPr id="98" name="Google Shape;98;p19"/>
          <p:cNvSpPr txBox="1"/>
          <p:nvPr>
            <p:ph idx="1" type="subTitle"/>
          </p:nvPr>
        </p:nvSpPr>
        <p:spPr>
          <a:xfrm>
            <a:off x="311700" y="938575"/>
            <a:ext cx="8520600" cy="41130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sz="1900"/>
              <a:t>1) </a:t>
            </a:r>
            <a:r>
              <a:rPr lang="en" sz="1900">
                <a:solidFill>
                  <a:srgbClr val="FF0000"/>
                </a:solidFill>
              </a:rPr>
              <a:t>netstat</a:t>
            </a:r>
            <a:r>
              <a:rPr lang="en" sz="1900"/>
              <a:t> command is used to display various types of network-related information such as network connections, routing tables, etc. </a:t>
            </a:r>
            <a:endParaRPr sz="1900"/>
          </a:p>
          <a:p>
            <a:pPr indent="0" lvl="0" marL="0" rtl="0" algn="just">
              <a:spcBef>
                <a:spcPts val="0"/>
              </a:spcBef>
              <a:spcAft>
                <a:spcPts val="0"/>
              </a:spcAft>
              <a:buNone/>
            </a:pPr>
            <a:r>
              <a:rPr lang="en" sz="1900"/>
              <a:t>2) It is used to display the network status and protocol statistics of the network. </a:t>
            </a:r>
            <a:endParaRPr sz="1900"/>
          </a:p>
          <a:p>
            <a:pPr indent="0" lvl="0" marL="0" rtl="0" algn="just">
              <a:spcBef>
                <a:spcPts val="0"/>
              </a:spcBef>
              <a:spcAft>
                <a:spcPts val="0"/>
              </a:spcAft>
              <a:buNone/>
            </a:pPr>
            <a:r>
              <a:rPr lang="en" sz="1900"/>
              <a:t>3) It can also be used to display the status of all the TCP and UDP connections. </a:t>
            </a:r>
            <a:endParaRPr sz="1900"/>
          </a:p>
          <a:p>
            <a:pPr indent="0" lvl="0" marL="0" rtl="0" algn="just">
              <a:spcBef>
                <a:spcPts val="0"/>
              </a:spcBef>
              <a:spcAft>
                <a:spcPts val="0"/>
              </a:spcAft>
              <a:buClr>
                <a:schemeClr val="dk1"/>
              </a:buClr>
              <a:buSzPts val="1100"/>
              <a:buFont typeface="Arial"/>
              <a:buNone/>
            </a:pPr>
            <a:r>
              <a:rPr lang="en" sz="1900"/>
              <a:t>4) It can also be used to show both listening and non-listening sockets.</a:t>
            </a:r>
            <a:endParaRPr sz="1900"/>
          </a:p>
          <a:p>
            <a:pPr indent="0" lvl="0" marL="0" rtl="0" algn="ctr">
              <a:spcBef>
                <a:spcPts val="0"/>
              </a:spcBef>
              <a:spcAft>
                <a:spcPts val="0"/>
              </a:spcAft>
              <a:buNone/>
            </a:pPr>
            <a:r>
              <a:t/>
            </a:r>
            <a:endParaRPr/>
          </a:p>
        </p:txBody>
      </p:sp>
      <p:pic>
        <p:nvPicPr>
          <p:cNvPr id="99" name="Google Shape;99;p19"/>
          <p:cNvPicPr preferRelativeResize="0"/>
          <p:nvPr/>
        </p:nvPicPr>
        <p:blipFill>
          <a:blip r:embed="rId3">
            <a:alphaModFix/>
          </a:blip>
          <a:stretch>
            <a:fillRect/>
          </a:stretch>
        </p:blipFill>
        <p:spPr>
          <a:xfrm>
            <a:off x="547325" y="3186425"/>
            <a:ext cx="4149974" cy="1805400"/>
          </a:xfrm>
          <a:prstGeom prst="rect">
            <a:avLst/>
          </a:prstGeom>
          <a:noFill/>
          <a:ln>
            <a:noFill/>
          </a:ln>
        </p:spPr>
      </p:pic>
      <p:sp>
        <p:nvSpPr>
          <p:cNvPr id="100" name="Google Shape;100;p19"/>
          <p:cNvSpPr txBox="1"/>
          <p:nvPr/>
        </p:nvSpPr>
        <p:spPr>
          <a:xfrm>
            <a:off x="5427050" y="3265975"/>
            <a:ext cx="2453100" cy="1785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a:t>Note:</a:t>
            </a:r>
            <a:r>
              <a:rPr lang="en"/>
              <a:t> </a:t>
            </a:r>
            <a:r>
              <a:rPr lang="en" sz="1000"/>
              <a:t>1) </a:t>
            </a:r>
            <a:r>
              <a:rPr lang="en" sz="1000">
                <a:solidFill>
                  <a:schemeClr val="dk1"/>
                </a:solidFill>
              </a:rPr>
              <a:t>Local Address defines the IP address of the local computer and the port number being used.</a:t>
            </a:r>
            <a:endParaRPr sz="1000">
              <a:solidFill>
                <a:schemeClr val="dk1"/>
              </a:solidFill>
            </a:endParaRPr>
          </a:p>
          <a:p>
            <a:pPr indent="0" lvl="0" marL="0" rtl="0" algn="just">
              <a:spcBef>
                <a:spcPts val="0"/>
              </a:spcBef>
              <a:spcAft>
                <a:spcPts val="0"/>
              </a:spcAft>
              <a:buNone/>
            </a:pPr>
            <a:r>
              <a:rPr lang="en" sz="1000">
                <a:solidFill>
                  <a:schemeClr val="dk1"/>
                </a:solidFill>
              </a:rPr>
              <a:t>2) A foreign address is an address that's not in the same network that you are.</a:t>
            </a:r>
            <a:endParaRPr sz="1000">
              <a:solidFill>
                <a:schemeClr val="dk1"/>
              </a:solidFill>
            </a:endParaRPr>
          </a:p>
          <a:p>
            <a:pPr indent="0" lvl="0" marL="0" rtl="0" algn="just">
              <a:spcBef>
                <a:spcPts val="0"/>
              </a:spcBef>
              <a:spcAft>
                <a:spcPts val="0"/>
              </a:spcAft>
              <a:buNone/>
            </a:pPr>
            <a:r>
              <a:rPr lang="en" sz="1000">
                <a:solidFill>
                  <a:schemeClr val="dk1"/>
                </a:solidFill>
              </a:rPr>
              <a:t>3) Recv-Q means the data is put on TCP/IP receive buffer.</a:t>
            </a:r>
            <a:endParaRPr sz="1000">
              <a:solidFill>
                <a:schemeClr val="dk1"/>
              </a:solidFill>
            </a:endParaRPr>
          </a:p>
          <a:p>
            <a:pPr indent="0" lvl="0" marL="0" rtl="0" algn="just">
              <a:spcBef>
                <a:spcPts val="0"/>
              </a:spcBef>
              <a:spcAft>
                <a:spcPts val="0"/>
              </a:spcAft>
              <a:buNone/>
            </a:pPr>
            <a:r>
              <a:rPr lang="en" sz="1000">
                <a:solidFill>
                  <a:schemeClr val="dk1"/>
                </a:solidFill>
              </a:rPr>
              <a:t>4) Send-Q means the data is put on TCP/IP send buffer, but it is not sent or it is sent but not ACKed.</a:t>
            </a:r>
            <a:endParaRPr sz="1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311700" y="182150"/>
            <a:ext cx="8520600" cy="1323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sz="4800">
                <a:solidFill>
                  <a:srgbClr val="A64D79"/>
                </a:solidFill>
              </a:rPr>
              <a:t>Types of </a:t>
            </a:r>
            <a:r>
              <a:rPr b="1" lang="en" sz="4800">
                <a:solidFill>
                  <a:srgbClr val="A64D79"/>
                </a:solidFill>
              </a:rPr>
              <a:t>Netstat command</a:t>
            </a:r>
            <a:endParaRPr b="1" sz="4800">
              <a:solidFill>
                <a:srgbClr val="A64D79"/>
              </a:solidFill>
            </a:endParaRPr>
          </a:p>
          <a:p>
            <a:pPr indent="0" lvl="0" marL="0" rtl="0" algn="ctr">
              <a:spcBef>
                <a:spcPts val="0"/>
              </a:spcBef>
              <a:spcAft>
                <a:spcPts val="0"/>
              </a:spcAft>
              <a:buNone/>
            </a:pPr>
            <a:r>
              <a:t/>
            </a:r>
            <a:endParaRPr/>
          </a:p>
        </p:txBody>
      </p:sp>
      <p:sp>
        <p:nvSpPr>
          <p:cNvPr id="106" name="Google Shape;106;p20"/>
          <p:cNvSpPr txBox="1"/>
          <p:nvPr>
            <p:ph idx="1" type="subTitle"/>
          </p:nvPr>
        </p:nvSpPr>
        <p:spPr>
          <a:xfrm>
            <a:off x="214550" y="939750"/>
            <a:ext cx="8520600" cy="40347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AutoNum type="arabicParenR"/>
            </a:pPr>
            <a:r>
              <a:rPr b="1" lang="en" sz="1900" u="sng"/>
              <a:t>netstat -l</a:t>
            </a:r>
            <a:r>
              <a:rPr lang="en" sz="1900" u="sng"/>
              <a:t>:</a:t>
            </a:r>
            <a:r>
              <a:rPr lang="en" sz="1900"/>
              <a:t> It is the command to display all active network connections.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349250" lvl="0" marL="457200" rtl="0" algn="l">
              <a:spcBef>
                <a:spcPts val="0"/>
              </a:spcBef>
              <a:spcAft>
                <a:spcPts val="0"/>
              </a:spcAft>
              <a:buSzPts val="1900"/>
              <a:buAutoNum type="arabicParenR"/>
            </a:pPr>
            <a:r>
              <a:rPr b="1" lang="en" sz="1900" u="sng"/>
              <a:t>netstat -at</a:t>
            </a:r>
            <a:r>
              <a:rPr lang="en" sz="1900"/>
              <a:t>: It is the command to display all TCP connections.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457200" rtl="0" algn="l">
              <a:spcBef>
                <a:spcPts val="0"/>
              </a:spcBef>
              <a:spcAft>
                <a:spcPts val="0"/>
              </a:spcAft>
              <a:buNone/>
            </a:pPr>
            <a:r>
              <a:t/>
            </a:r>
            <a:endParaRPr sz="1900"/>
          </a:p>
        </p:txBody>
      </p:sp>
      <p:pic>
        <p:nvPicPr>
          <p:cNvPr id="107" name="Google Shape;107;p20"/>
          <p:cNvPicPr preferRelativeResize="0"/>
          <p:nvPr/>
        </p:nvPicPr>
        <p:blipFill>
          <a:blip r:embed="rId3">
            <a:alphaModFix/>
          </a:blip>
          <a:stretch>
            <a:fillRect/>
          </a:stretch>
        </p:blipFill>
        <p:spPr>
          <a:xfrm>
            <a:off x="707775" y="1371600"/>
            <a:ext cx="4159500" cy="1721100"/>
          </a:xfrm>
          <a:prstGeom prst="rect">
            <a:avLst/>
          </a:prstGeom>
          <a:noFill/>
          <a:ln>
            <a:noFill/>
          </a:ln>
        </p:spPr>
      </p:pic>
      <p:pic>
        <p:nvPicPr>
          <p:cNvPr id="108" name="Google Shape;108;p20"/>
          <p:cNvPicPr preferRelativeResize="0"/>
          <p:nvPr/>
        </p:nvPicPr>
        <p:blipFill>
          <a:blip r:embed="rId4">
            <a:alphaModFix/>
          </a:blip>
          <a:stretch>
            <a:fillRect/>
          </a:stretch>
        </p:blipFill>
        <p:spPr>
          <a:xfrm>
            <a:off x="769325" y="3419620"/>
            <a:ext cx="4159500" cy="1458125"/>
          </a:xfrm>
          <a:prstGeom prst="rect">
            <a:avLst/>
          </a:prstGeom>
          <a:noFill/>
          <a:ln>
            <a:noFill/>
          </a:ln>
        </p:spPr>
      </p:pic>
      <p:sp>
        <p:nvSpPr>
          <p:cNvPr id="109" name="Google Shape;109;p20"/>
          <p:cNvSpPr txBox="1"/>
          <p:nvPr/>
        </p:nvSpPr>
        <p:spPr>
          <a:xfrm>
            <a:off x="5268800" y="1462500"/>
            <a:ext cx="30246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Note:</a:t>
            </a:r>
            <a:r>
              <a:rPr lang="en" sz="1100">
                <a:solidFill>
                  <a:schemeClr val="dk1"/>
                </a:solidFill>
              </a:rPr>
              <a:t> 1) 0.0.0.0 means that the program is listening on all IPv4 addresses assigned to the machine.</a:t>
            </a:r>
            <a:endParaRPr sz="1100">
              <a:solidFill>
                <a:schemeClr val="dk1"/>
              </a:solidFill>
            </a:endParaRPr>
          </a:p>
          <a:p>
            <a:pPr indent="0" lvl="0" marL="0" rtl="0" algn="l">
              <a:spcBef>
                <a:spcPts val="0"/>
              </a:spcBef>
              <a:spcAft>
                <a:spcPts val="0"/>
              </a:spcAft>
              <a:buNone/>
            </a:pPr>
            <a:r>
              <a:rPr lang="en" sz="1100">
                <a:solidFill>
                  <a:schemeClr val="dk1"/>
                </a:solidFill>
              </a:rPr>
              <a:t>2) 0.0.0.0:*  in netstat output means that ssh daemon is listening on all IPv4 interfaces the machine has.</a:t>
            </a:r>
            <a:endParaRPr sz="1100">
              <a:solidFill>
                <a:schemeClr val="dk1"/>
              </a:solidFill>
            </a:endParaRPr>
          </a:p>
          <a:p>
            <a:pPr indent="0" lvl="0" marL="0" rtl="0" algn="l">
              <a:spcBef>
                <a:spcPts val="0"/>
              </a:spcBef>
              <a:spcAft>
                <a:spcPts val="0"/>
              </a:spcAft>
              <a:buNone/>
            </a:pPr>
            <a:r>
              <a:rPr lang="en" sz="1100">
                <a:solidFill>
                  <a:schemeClr val="dk1"/>
                </a:solidFill>
              </a:rPr>
              <a:t>3) [::]:* means it is listening on all IPv6 interfaces.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ctrTitle"/>
          </p:nvPr>
        </p:nvSpPr>
        <p:spPr>
          <a:xfrm>
            <a:off x="311700" y="225825"/>
            <a:ext cx="8520600" cy="862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solidFill>
                  <a:srgbClr val="741B47"/>
                </a:solidFill>
              </a:rPr>
              <a:t>Cont..</a:t>
            </a:r>
            <a:endParaRPr b="1">
              <a:solidFill>
                <a:srgbClr val="741B47"/>
              </a:solidFill>
            </a:endParaRPr>
          </a:p>
        </p:txBody>
      </p:sp>
      <p:sp>
        <p:nvSpPr>
          <p:cNvPr id="115" name="Google Shape;115;p21"/>
          <p:cNvSpPr txBox="1"/>
          <p:nvPr>
            <p:ph idx="1" type="subTitle"/>
          </p:nvPr>
        </p:nvSpPr>
        <p:spPr>
          <a:xfrm>
            <a:off x="311700" y="1026500"/>
            <a:ext cx="8676300" cy="4070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t>3) </a:t>
            </a:r>
            <a:r>
              <a:rPr b="1" lang="en" sz="1900" u="sng"/>
              <a:t>netstat -au</a:t>
            </a:r>
            <a:r>
              <a:rPr lang="en" sz="1900"/>
              <a:t>: It is the command to display all UDP connections.</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b="1" lang="en" sz="1900"/>
              <a:t>4) </a:t>
            </a:r>
            <a:r>
              <a:rPr b="1" lang="en" sz="1900" u="sng"/>
              <a:t>netstat -r</a:t>
            </a:r>
            <a:r>
              <a:rPr lang="en" sz="1900"/>
              <a:t>: It is used to display kernel routing tables.</a:t>
            </a:r>
            <a:endParaRPr sz="1900"/>
          </a:p>
          <a:p>
            <a:pPr indent="0" lvl="0" marL="0" rtl="0" algn="ctr">
              <a:spcBef>
                <a:spcPts val="0"/>
              </a:spcBef>
              <a:spcAft>
                <a:spcPts val="0"/>
              </a:spcAft>
              <a:buNone/>
            </a:pPr>
            <a:r>
              <a:t/>
            </a:r>
            <a:endParaRPr/>
          </a:p>
        </p:txBody>
      </p:sp>
      <p:pic>
        <p:nvPicPr>
          <p:cNvPr id="116" name="Google Shape;116;p21"/>
          <p:cNvPicPr preferRelativeResize="0"/>
          <p:nvPr/>
        </p:nvPicPr>
        <p:blipFill>
          <a:blip r:embed="rId3">
            <a:alphaModFix/>
          </a:blip>
          <a:stretch>
            <a:fillRect/>
          </a:stretch>
        </p:blipFill>
        <p:spPr>
          <a:xfrm>
            <a:off x="1166800" y="1467700"/>
            <a:ext cx="4524025" cy="1789900"/>
          </a:xfrm>
          <a:prstGeom prst="rect">
            <a:avLst/>
          </a:prstGeom>
          <a:noFill/>
          <a:ln>
            <a:noFill/>
          </a:ln>
        </p:spPr>
      </p:pic>
      <p:pic>
        <p:nvPicPr>
          <p:cNvPr id="117" name="Google Shape;117;p21"/>
          <p:cNvPicPr preferRelativeResize="0"/>
          <p:nvPr/>
        </p:nvPicPr>
        <p:blipFill>
          <a:blip r:embed="rId4">
            <a:alphaModFix/>
          </a:blip>
          <a:stretch>
            <a:fillRect/>
          </a:stretch>
        </p:blipFill>
        <p:spPr>
          <a:xfrm>
            <a:off x="1166800" y="3760900"/>
            <a:ext cx="4594350" cy="1274750"/>
          </a:xfrm>
          <a:prstGeom prst="rect">
            <a:avLst/>
          </a:prstGeom>
          <a:noFill/>
          <a:ln>
            <a:noFill/>
          </a:ln>
        </p:spPr>
      </p:pic>
      <p:sp>
        <p:nvSpPr>
          <p:cNvPr id="118" name="Google Shape;118;p21"/>
          <p:cNvSpPr txBox="1"/>
          <p:nvPr/>
        </p:nvSpPr>
        <p:spPr>
          <a:xfrm>
            <a:off x="6341500" y="1523750"/>
            <a:ext cx="2646600" cy="343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rPr>
              <a:t>Note: </a:t>
            </a:r>
            <a:r>
              <a:rPr lang="en" sz="1000">
                <a:solidFill>
                  <a:schemeClr val="dk1"/>
                </a:solidFill>
              </a:rPr>
              <a:t>1) Flags Indicating the current status of the route. </a:t>
            </a:r>
            <a:endParaRPr sz="1000">
              <a:solidFill>
                <a:schemeClr val="dk1"/>
              </a:solidFill>
            </a:endParaRPr>
          </a:p>
          <a:p>
            <a:pPr indent="0" lvl="0" marL="0" rtl="0" algn="l">
              <a:spcBef>
                <a:spcPts val="0"/>
              </a:spcBef>
              <a:spcAft>
                <a:spcPts val="0"/>
              </a:spcAft>
              <a:buNone/>
            </a:pPr>
            <a:r>
              <a:rPr lang="en" sz="1000">
                <a:solidFill>
                  <a:schemeClr val="dk1"/>
                </a:solidFill>
              </a:rPr>
              <a:t>E.g., The U flag indicates that the route is up. The G flag indicates that the route is to a gateway. The UG flags mean that the route is UP and that the destination is a network not directly connected to this interface.</a:t>
            </a:r>
            <a:endParaRPr sz="1000">
              <a:solidFill>
                <a:schemeClr val="dk1"/>
              </a:solidFill>
            </a:endParaRPr>
          </a:p>
          <a:p>
            <a:pPr indent="0" lvl="0" marL="0" rtl="0" algn="l">
              <a:spcBef>
                <a:spcPts val="0"/>
              </a:spcBef>
              <a:spcAft>
                <a:spcPts val="0"/>
              </a:spcAft>
              <a:buNone/>
            </a:pPr>
            <a:r>
              <a:rPr lang="en" sz="1000">
                <a:solidFill>
                  <a:schemeClr val="dk1"/>
                </a:solidFill>
              </a:rPr>
              <a:t>2) MSS stands for the Maximum Segment Size and is the size of the largest datagram the kernel will construct for transmission via this route. The Window is the maximum amount of data the system will accept in a single burst from a host.</a:t>
            </a:r>
            <a:endParaRPr sz="1000">
              <a:solidFill>
                <a:schemeClr val="dk1"/>
              </a:solidFill>
            </a:endParaRPr>
          </a:p>
          <a:p>
            <a:pPr indent="0" lvl="0" marL="0" rtl="0" algn="l">
              <a:spcBef>
                <a:spcPts val="0"/>
              </a:spcBef>
              <a:spcAft>
                <a:spcPts val="0"/>
              </a:spcAft>
              <a:buNone/>
            </a:pPr>
            <a:r>
              <a:rPr lang="en" sz="1000">
                <a:solidFill>
                  <a:schemeClr val="dk1"/>
                </a:solidFill>
              </a:rPr>
              <a:t>3) The acronym </a:t>
            </a:r>
            <a:r>
              <a:rPr b="1" lang="en" sz="1000">
                <a:solidFill>
                  <a:schemeClr val="dk1"/>
                </a:solidFill>
              </a:rPr>
              <a:t>irtt</a:t>
            </a:r>
            <a:r>
              <a:rPr lang="en" sz="1000">
                <a:solidFill>
                  <a:schemeClr val="dk1"/>
                </a:solidFill>
              </a:rPr>
              <a:t> stands for </a:t>
            </a:r>
            <a:r>
              <a:rPr b="1" lang="en" sz="1000">
                <a:solidFill>
                  <a:schemeClr val="dk1"/>
                </a:solidFill>
              </a:rPr>
              <a:t>initial round trip time</a:t>
            </a:r>
            <a:r>
              <a:rPr lang="en" sz="1000">
                <a:solidFill>
                  <a:schemeClr val="dk1"/>
                </a:solidFill>
              </a:rPr>
              <a:t>. </a:t>
            </a:r>
            <a:r>
              <a:rPr b="1" lang="en" sz="1000">
                <a:solidFill>
                  <a:schemeClr val="dk1"/>
                </a:solidFill>
              </a:rPr>
              <a:t>irtt</a:t>
            </a:r>
            <a:r>
              <a:rPr b="1" lang="en" sz="1000">
                <a:solidFill>
                  <a:schemeClr val="dk1"/>
                </a:solidFill>
              </a:rPr>
              <a:t> </a:t>
            </a:r>
            <a:r>
              <a:rPr lang="en" sz="1000">
                <a:solidFill>
                  <a:schemeClr val="dk1"/>
                </a:solidFill>
              </a:rPr>
              <a:t>ensures that data is reliably delivered between hosts by retransmitting a datagram if it has been lost.</a:t>
            </a:r>
            <a:endParaRPr sz="1000">
              <a:solidFill>
                <a:schemeClr val="dk1"/>
              </a:solidFill>
            </a:endParaRPr>
          </a:p>
          <a:p>
            <a:pPr indent="0" lvl="0" marL="0" rtl="0" algn="l">
              <a:spcBef>
                <a:spcPts val="0"/>
              </a:spcBef>
              <a:spcAft>
                <a:spcPts val="0"/>
              </a:spcAft>
              <a:buNone/>
            </a:pPr>
            <a:r>
              <a:rPr lang="en" sz="1000">
                <a:solidFill>
                  <a:schemeClr val="dk1"/>
                </a:solidFill>
              </a:rPr>
              <a:t>4) The </a:t>
            </a:r>
            <a:r>
              <a:rPr b="1" lang="en" sz="1000">
                <a:solidFill>
                  <a:schemeClr val="dk1"/>
                </a:solidFill>
              </a:rPr>
              <a:t>Iface</a:t>
            </a:r>
            <a:r>
              <a:rPr lang="en" sz="1000">
                <a:solidFill>
                  <a:schemeClr val="dk1"/>
                </a:solidFill>
              </a:rPr>
              <a:t> column tells which network interface should be used for sending packets that match the destination. </a:t>
            </a:r>
            <a:endParaRPr sz="10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